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6.xml" ContentType="application/vnd.openxmlformats-officedocument.presentationml.comments+xml"/>
  <Override PartName="/ppt/notesSlides/notesSlide9.xml" ContentType="application/vnd.openxmlformats-officedocument.presentationml.notesSlide+xml"/>
  <Override PartName="/ppt/comments/comment7.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64" r:id="rId2"/>
    <p:sldId id="276" r:id="rId3"/>
    <p:sldId id="278" r:id="rId4"/>
    <p:sldId id="282" r:id="rId5"/>
    <p:sldId id="281" r:id="rId6"/>
    <p:sldId id="283" r:id="rId7"/>
    <p:sldId id="292" r:id="rId8"/>
    <p:sldId id="293" r:id="rId9"/>
    <p:sldId id="296" r:id="rId10"/>
    <p:sldId id="294" r:id="rId11"/>
    <p:sldId id="284" r:id="rId12"/>
    <p:sldId id="285" r:id="rId13"/>
    <p:sldId id="304" r:id="rId14"/>
    <p:sldId id="286" r:id="rId15"/>
    <p:sldId id="297" r:id="rId16"/>
    <p:sldId id="287" r:id="rId17"/>
    <p:sldId id="288" r:id="rId18"/>
    <p:sldId id="289" r:id="rId19"/>
    <p:sldId id="290" r:id="rId20"/>
    <p:sldId id="295" r:id="rId21"/>
    <p:sldId id="279" r:id="rId22"/>
    <p:sldId id="298" r:id="rId23"/>
    <p:sldId id="299" r:id="rId24"/>
    <p:sldId id="301" r:id="rId25"/>
    <p:sldId id="302" r:id="rId26"/>
    <p:sldId id="303" r:id="rId27"/>
    <p:sldId id="300" r:id="rId28"/>
    <p:sldId id="305" r:id="rId29"/>
    <p:sldId id="306" r:id="rId3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1"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921" autoAdjust="0"/>
  </p:normalViewPr>
  <p:slideViewPr>
    <p:cSldViewPr showGuides="1">
      <p:cViewPr varScale="1">
        <p:scale>
          <a:sx n="66" d="100"/>
          <a:sy n="66" d="100"/>
        </p:scale>
        <p:origin x="1330" y="6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8-09T00:46:51.078"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8-09T00:46:51.078" idx="1">
    <p:pos x="10" y="10"/>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8-09T00:46:51.078" idx="1">
    <p:pos x="10" y="10"/>
    <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8-09T00:46:51.078" idx="1">
    <p:pos x="10" y="10"/>
    <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2-08-09T00:46:51.078" idx="1">
    <p:pos x="10" y="10"/>
    <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2-08-09T00:46:51.078" idx="1">
    <p:pos x="10" y="10"/>
    <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2-08-09T00:46:51.078"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8/10/2022</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8/10/2022</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dirty="0" smtClean="0"/>
              <a:t>Cervical disc herniation is a common cause of neck pain in adults. The severity of the disease can range from mild to severe, and even life-threatening</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216472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1701739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13</a:t>
            </a:fld>
            <a:endParaRPr lang="en-US"/>
          </a:p>
        </p:txBody>
      </p:sp>
    </p:spTree>
    <p:extLst>
      <p:ext uri="{BB962C8B-B14F-4D97-AF65-F5344CB8AC3E}">
        <p14:creationId xmlns:p14="http://schemas.microsoft.com/office/powerpoint/2010/main" val="827150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2891516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Contraindications </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3719371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16</a:t>
            </a:fld>
            <a:endParaRPr lang="en-US"/>
          </a:p>
        </p:txBody>
      </p:sp>
    </p:spTree>
    <p:extLst>
      <p:ext uri="{BB962C8B-B14F-4D97-AF65-F5344CB8AC3E}">
        <p14:creationId xmlns:p14="http://schemas.microsoft.com/office/powerpoint/2010/main" val="1635354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17</a:t>
            </a:fld>
            <a:endParaRPr lang="en-US"/>
          </a:p>
        </p:txBody>
      </p:sp>
    </p:spTree>
    <p:extLst>
      <p:ext uri="{BB962C8B-B14F-4D97-AF65-F5344CB8AC3E}">
        <p14:creationId xmlns:p14="http://schemas.microsoft.com/office/powerpoint/2010/main" val="424961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19</a:t>
            </a:fld>
            <a:endParaRPr lang="en-US"/>
          </a:p>
        </p:txBody>
      </p:sp>
    </p:spTree>
    <p:extLst>
      <p:ext uri="{BB962C8B-B14F-4D97-AF65-F5344CB8AC3E}">
        <p14:creationId xmlns:p14="http://schemas.microsoft.com/office/powerpoint/2010/main" val="3073140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22</a:t>
            </a:fld>
            <a:endParaRPr lang="en-US"/>
          </a:p>
        </p:txBody>
      </p:sp>
    </p:spTree>
    <p:extLst>
      <p:ext uri="{BB962C8B-B14F-4D97-AF65-F5344CB8AC3E}">
        <p14:creationId xmlns:p14="http://schemas.microsoft.com/office/powerpoint/2010/main" val="2185821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23</a:t>
            </a:fld>
            <a:endParaRPr lang="en-US"/>
          </a:p>
        </p:txBody>
      </p:sp>
    </p:spTree>
    <p:extLst>
      <p:ext uri="{BB962C8B-B14F-4D97-AF65-F5344CB8AC3E}">
        <p14:creationId xmlns:p14="http://schemas.microsoft.com/office/powerpoint/2010/main" val="13701849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24</a:t>
            </a:fld>
            <a:endParaRPr lang="en-US"/>
          </a:p>
        </p:txBody>
      </p:sp>
    </p:spTree>
    <p:extLst>
      <p:ext uri="{BB962C8B-B14F-4D97-AF65-F5344CB8AC3E}">
        <p14:creationId xmlns:p14="http://schemas.microsoft.com/office/powerpoint/2010/main" val="3695306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4199528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25</a:t>
            </a:fld>
            <a:endParaRPr lang="en-US"/>
          </a:p>
        </p:txBody>
      </p:sp>
    </p:spTree>
    <p:extLst>
      <p:ext uri="{BB962C8B-B14F-4D97-AF65-F5344CB8AC3E}">
        <p14:creationId xmlns:p14="http://schemas.microsoft.com/office/powerpoint/2010/main" val="3520585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26</a:t>
            </a:fld>
            <a:endParaRPr lang="en-US"/>
          </a:p>
        </p:txBody>
      </p:sp>
    </p:spTree>
    <p:extLst>
      <p:ext uri="{BB962C8B-B14F-4D97-AF65-F5344CB8AC3E}">
        <p14:creationId xmlns:p14="http://schemas.microsoft.com/office/powerpoint/2010/main" val="4273244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27</a:t>
            </a:fld>
            <a:endParaRPr lang="en-US"/>
          </a:p>
        </p:txBody>
      </p:sp>
    </p:spTree>
    <p:extLst>
      <p:ext uri="{BB962C8B-B14F-4D97-AF65-F5344CB8AC3E}">
        <p14:creationId xmlns:p14="http://schemas.microsoft.com/office/powerpoint/2010/main" val="18865100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28</a:t>
            </a:fld>
            <a:endParaRPr lang="en-US"/>
          </a:p>
        </p:txBody>
      </p:sp>
    </p:spTree>
    <p:extLst>
      <p:ext uri="{BB962C8B-B14F-4D97-AF65-F5344CB8AC3E}">
        <p14:creationId xmlns:p14="http://schemas.microsoft.com/office/powerpoint/2010/main" val="2178367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83082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3201129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2107549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11571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2481073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727123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4133974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8/10/2022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8/10/2022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8/10/2022</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8/10/2022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8/10/2022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8/10/2022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8/10/2022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8/10/2022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8/10/2022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8/10/2022</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omments" Target="../comments/comment6.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9812" y="1524000"/>
            <a:ext cx="8482145" cy="3298825"/>
          </a:xfrm>
        </p:spPr>
        <p:txBody>
          <a:bodyPr>
            <a:noAutofit/>
          </a:bodyPr>
          <a:lstStyle/>
          <a:p>
            <a:pPr algn="ctr"/>
            <a:r>
              <a:rPr lang="en-US" sz="4800" b="1" dirty="0" smtClean="0">
                <a:latin typeface="Arial" panose="020B0604020202020204" pitchFamily="34" charset="0"/>
              </a:rPr>
              <a:t>ANTERIOR CERVICAL DISCECTOMY AND FUSION FOR TREATING CERVICAL DISC HERNIATION</a:t>
            </a:r>
            <a:endParaRPr lang="en-US" sz="4800" b="1" dirty="0">
              <a:latin typeface="Arial" panose="020B0604020202020204" pitchFamily="34" charset="0"/>
            </a:endParaRPr>
          </a:p>
        </p:txBody>
      </p:sp>
      <p:sp>
        <p:nvSpPr>
          <p:cNvPr id="4" name="Google Shape;185;p33"/>
          <p:cNvSpPr txBox="1">
            <a:spLocks/>
          </p:cNvSpPr>
          <p:nvPr/>
        </p:nvSpPr>
        <p:spPr>
          <a:xfrm>
            <a:off x="3160711" y="526958"/>
            <a:ext cx="9320345" cy="62977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a:buNone/>
              <a:defRPr sz="16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9pPr>
          </a:lstStyle>
          <a:p>
            <a:pPr marL="0" indent="0" algn="ctr"/>
            <a:r>
              <a:rPr lang="en-US" sz="2000" b="1" dirty="0">
                <a:solidFill>
                  <a:schemeClr val="tx2">
                    <a:lumMod val="95000"/>
                    <a:lumOff val="5000"/>
                  </a:schemeClr>
                </a:solidFill>
                <a:latin typeface="Arial" panose="020B0604020202020204" pitchFamily="34" charset="0"/>
                <a:cs typeface="Arial" panose="020B0604020202020204" pitchFamily="34" charset="0"/>
              </a:rPr>
              <a:t>THAI NGUYEN UNIVERSITY OF MEDICINE AND PHARMACY</a:t>
            </a:r>
            <a:endParaRPr lang="vi-VN" sz="2000" b="1" dirty="0">
              <a:solidFill>
                <a:schemeClr val="tx2">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normAutofit/>
          </a:bodyPr>
          <a:lstStyle/>
          <a:p>
            <a:pPr algn="ctr"/>
            <a:r>
              <a:rPr lang="en-US" b="1" dirty="0" smtClean="0">
                <a:latin typeface="Arial" panose="020B0604020202020204" pitchFamily="34" charset="0"/>
                <a:cs typeface="Arial" panose="020B0604020202020204" pitchFamily="34" charset="0"/>
              </a:rPr>
              <a:t>DIAGNOSIS</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608012" y="1295400"/>
            <a:ext cx="7391400" cy="5562600"/>
          </a:xfrm>
        </p:spPr>
        <p:txBody>
          <a:bodyPr>
            <a:normAutofit/>
          </a:bodyPr>
          <a:lstStyle/>
          <a:p>
            <a:pPr marL="0" indent="0">
              <a:buNone/>
            </a:pPr>
            <a:r>
              <a:rPr lang="en-US" b="1" dirty="0" err="1"/>
              <a:t>paraclinical</a:t>
            </a: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MRI:</a:t>
            </a:r>
            <a:r>
              <a:rPr lang="en-US" dirty="0"/>
              <a:t> The preferred imaging modality and the most sensitive study to visualize a herniated disc</a:t>
            </a:r>
            <a:endParaRPr lang="en-US" dirty="0" smtClean="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612" y="2743200"/>
            <a:ext cx="6872288" cy="3718919"/>
          </a:xfrm>
          <a:prstGeom prst="rect">
            <a:avLst/>
          </a:prstGeom>
        </p:spPr>
      </p:pic>
    </p:spTree>
    <p:extLst>
      <p:ext uri="{BB962C8B-B14F-4D97-AF65-F5344CB8AC3E}">
        <p14:creationId xmlns:p14="http://schemas.microsoft.com/office/powerpoint/2010/main" val="401594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DIFFERENTIAL DIAGNOSIS</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989012" y="1701800"/>
            <a:ext cx="6272503" cy="5156200"/>
          </a:xfrm>
        </p:spPr>
        <p:txBody>
          <a:bodyPr>
            <a:normAutofit/>
          </a:bodyPr>
          <a:lstStyle/>
          <a:p>
            <a:r>
              <a:rPr lang="en-US" dirty="0" smtClean="0">
                <a:latin typeface="Arial" panose="020B0604020202020204" pitchFamily="34" charset="0"/>
                <a:cs typeface="Arial" panose="020B0604020202020204" pitchFamily="34" charset="0"/>
              </a:rPr>
              <a:t>Differential </a:t>
            </a:r>
            <a:r>
              <a:rPr lang="en-US" dirty="0">
                <a:latin typeface="Arial" panose="020B0604020202020204" pitchFamily="34" charset="0"/>
                <a:cs typeface="Arial" panose="020B0604020202020204" pitchFamily="34" charset="0"/>
              </a:rPr>
              <a:t>diagnoses include: </a:t>
            </a:r>
          </a:p>
          <a:p>
            <a:r>
              <a:rPr lang="en-US" dirty="0">
                <a:latin typeface="Arial" panose="020B0604020202020204" pitchFamily="34" charset="0"/>
                <a:cs typeface="Arial" panose="020B0604020202020204" pitchFamily="34" charset="0"/>
              </a:rPr>
              <a:t>Brachial plexus injury</a:t>
            </a:r>
          </a:p>
          <a:p>
            <a:r>
              <a:rPr lang="en-US" dirty="0">
                <a:latin typeface="Arial" panose="020B0604020202020204" pitchFamily="34" charset="0"/>
                <a:cs typeface="Arial" panose="020B0604020202020204" pitchFamily="34" charset="0"/>
              </a:rPr>
              <a:t>Degenerative cervical spondylosis</a:t>
            </a:r>
          </a:p>
          <a:p>
            <a:r>
              <a:rPr lang="en-US" dirty="0">
                <a:latin typeface="Arial" panose="020B0604020202020204" pitchFamily="34" charset="0"/>
                <a:cs typeface="Arial" panose="020B0604020202020204" pitchFamily="34" charset="0"/>
              </a:rPr>
              <a:t>Muscle strain</a:t>
            </a:r>
          </a:p>
          <a:p>
            <a:r>
              <a:rPr lang="en-US" dirty="0" smtClean="0">
                <a:latin typeface="Arial" panose="020B0604020202020204" pitchFamily="34" charset="0"/>
                <a:cs typeface="Arial" panose="020B0604020202020204" pitchFamily="34" charset="0"/>
              </a:rPr>
              <a:t>Peripheral </a:t>
            </a:r>
            <a:r>
              <a:rPr lang="en-US" dirty="0">
                <a:latin typeface="Arial" panose="020B0604020202020204" pitchFamily="34" charset="0"/>
                <a:cs typeface="Arial" panose="020B0604020202020204" pitchFamily="34" charset="0"/>
              </a:rPr>
              <a:t>nerve entrapment</a:t>
            </a:r>
          </a:p>
          <a:p>
            <a:r>
              <a:rPr lang="en-US" dirty="0" smtClean="0">
                <a:latin typeface="Arial" panose="020B0604020202020204" pitchFamily="34" charset="0"/>
                <a:cs typeface="Arial" panose="020B0604020202020204" pitchFamily="34" charset="0"/>
              </a:rPr>
              <a:t>Tendinopathy </a:t>
            </a:r>
            <a:r>
              <a:rPr lang="en-US" dirty="0">
                <a:latin typeface="Arial" panose="020B0604020202020204" pitchFamily="34" charset="0"/>
                <a:cs typeface="Arial" panose="020B0604020202020204" pitchFamily="34" charset="0"/>
              </a:rPr>
              <a:t>of the shoulder</a:t>
            </a:r>
          </a:p>
        </p:txBody>
      </p:sp>
    </p:spTree>
    <p:extLst>
      <p:ext uri="{BB962C8B-B14F-4D97-AF65-F5344CB8AC3E}">
        <p14:creationId xmlns:p14="http://schemas.microsoft.com/office/powerpoint/2010/main" val="187241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732212" y="2438400"/>
            <a:ext cx="5585354" cy="889000"/>
          </a:xfrm>
          <a:solidFill>
            <a:srgbClr val="FFCC99"/>
          </a:solidFill>
          <a:ln>
            <a:solidFill>
              <a:schemeClr val="tx1">
                <a:lumMod val="50000"/>
              </a:schemeClr>
            </a:solidFill>
          </a:ln>
        </p:spPr>
        <p:txBody>
          <a:bodyPr>
            <a:normAutofit lnSpcReduction="10000"/>
          </a:bodyPr>
          <a:lstStyle/>
          <a:p>
            <a:pPr marL="0" indent="0" algn="ctr">
              <a:buNone/>
            </a:pPr>
            <a:r>
              <a:rPr lang="en-US" sz="5400" b="1" dirty="0" smtClean="0">
                <a:solidFill>
                  <a:schemeClr val="tx1">
                    <a:lumMod val="50000"/>
                  </a:schemeClr>
                </a:solidFill>
              </a:rPr>
              <a:t>02  </a:t>
            </a:r>
            <a:r>
              <a:rPr lang="en-US" sz="5400" b="1" dirty="0" smtClean="0">
                <a:solidFill>
                  <a:schemeClr val="tx1">
                    <a:lumMod val="50000"/>
                  </a:schemeClr>
                </a:solidFill>
              </a:rPr>
              <a:t>Surgical</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283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pPr algn="ctr"/>
            <a:r>
              <a:rPr lang="en-US" b="1" dirty="0" smtClean="0">
                <a:latin typeface="Arial" panose="020B0604020202020204" pitchFamily="34" charset="0"/>
                <a:cs typeface="Arial" panose="020B0604020202020204" pitchFamily="34" charset="0"/>
              </a:rPr>
              <a:t>SURGICAL OPTIONS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117308" y="1219200"/>
            <a:ext cx="10387303" cy="5638800"/>
          </a:xfrm>
        </p:spPr>
        <p:txBody>
          <a:bodyPr>
            <a:normAutofit/>
          </a:bodyPr>
          <a:lstStyle/>
          <a:p>
            <a:r>
              <a:rPr lang="en-US" dirty="0">
                <a:latin typeface="Arial" panose="020B0604020202020204" pitchFamily="34" charset="0"/>
                <a:cs typeface="Arial" panose="020B0604020202020204" pitchFamily="34" charset="0"/>
              </a:rPr>
              <a:t>anterior cervical </a:t>
            </a:r>
            <a:r>
              <a:rPr lang="en-US" dirty="0" smtClean="0">
                <a:latin typeface="Arial" panose="020B0604020202020204" pitchFamily="34" charset="0"/>
                <a:cs typeface="Arial" panose="020B0604020202020204" pitchFamily="34" charset="0"/>
              </a:rPr>
              <a:t>discectomy ( ACD)</a:t>
            </a:r>
          </a:p>
          <a:p>
            <a:r>
              <a:rPr lang="en-US" dirty="0">
                <a:latin typeface="Arial" panose="020B0604020202020204" pitchFamily="34" charset="0"/>
                <a:cs typeface="Arial" panose="020B0604020202020204" pitchFamily="34" charset="0"/>
              </a:rPr>
              <a:t>Anterior cervical discectomy with </a:t>
            </a:r>
            <a:r>
              <a:rPr lang="en-US" dirty="0" smtClean="0">
                <a:latin typeface="Arial" panose="020B0604020202020204" pitchFamily="34" charset="0"/>
                <a:cs typeface="Arial" panose="020B0604020202020204" pitchFamily="34" charset="0"/>
              </a:rPr>
              <a:t>fusion (ACDF)</a:t>
            </a:r>
          </a:p>
          <a:p>
            <a:r>
              <a:rPr lang="en-US" dirty="0" smtClean="0">
                <a:latin typeface="Arial" panose="020B0604020202020204" pitchFamily="34" charset="0"/>
                <a:cs typeface="Arial" panose="020B0604020202020204" pitchFamily="34" charset="0"/>
              </a:rPr>
              <a:t>Anterior Cervical </a:t>
            </a:r>
            <a:r>
              <a:rPr lang="en-US" dirty="0">
                <a:latin typeface="Arial" panose="020B0604020202020204" pitchFamily="34" charset="0"/>
                <a:cs typeface="Arial" panose="020B0604020202020204" pitchFamily="34" charset="0"/>
              </a:rPr>
              <a:t>disc </a:t>
            </a:r>
            <a:r>
              <a:rPr lang="en-US" dirty="0" smtClean="0">
                <a:latin typeface="Arial" panose="020B0604020202020204" pitchFamily="34" charset="0"/>
                <a:cs typeface="Arial" panose="020B0604020202020204" pitchFamily="34" charset="0"/>
              </a:rPr>
              <a:t>arthroplasty (ACDA)</a:t>
            </a:r>
          </a:p>
          <a:p>
            <a:r>
              <a:rPr lang="en-US" dirty="0">
                <a:latin typeface="Arial" panose="020B0604020202020204" pitchFamily="34" charset="0"/>
                <a:cs typeface="Arial" panose="020B0604020202020204" pitchFamily="34" charset="0"/>
              </a:rPr>
              <a:t>Posterior cervical </a:t>
            </a:r>
            <a:r>
              <a:rPr lang="en-US" dirty="0" smtClean="0">
                <a:latin typeface="Arial" panose="020B0604020202020204" pitchFamily="34" charset="0"/>
                <a:cs typeface="Arial" panose="020B0604020202020204" pitchFamily="34" charset="0"/>
              </a:rPr>
              <a:t>decompression </a:t>
            </a:r>
          </a:p>
          <a:p>
            <a:r>
              <a:rPr lang="en-US" dirty="0">
                <a:latin typeface="Arial" panose="020B0604020202020204" pitchFamily="34" charset="0"/>
                <a:cs typeface="Arial" panose="020B0604020202020204" pitchFamily="34" charset="0"/>
              </a:rPr>
              <a:t>Cervical keyhole laminectomy</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10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pPr algn="ctr"/>
            <a:r>
              <a:rPr lang="en-US" b="1" dirty="0" smtClean="0">
                <a:latin typeface="Arial" panose="020B0604020202020204" pitchFamily="34" charset="0"/>
                <a:cs typeface="Arial" panose="020B0604020202020204" pitchFamily="34" charset="0"/>
              </a:rPr>
              <a:t>INDICATION ACDF</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117308" y="1219200"/>
            <a:ext cx="10387303" cy="5638800"/>
          </a:xfrm>
        </p:spPr>
        <p:txBody>
          <a:bodyPr>
            <a:normAutofit/>
          </a:bodyPr>
          <a:lstStyle/>
          <a:p>
            <a:r>
              <a:rPr lang="en-US" dirty="0">
                <a:latin typeface="Arial" panose="020B0604020202020204" pitchFamily="34" charset="0"/>
                <a:cs typeface="Arial" panose="020B0604020202020204" pitchFamily="34" charset="0"/>
              </a:rPr>
              <a:t>P</a:t>
            </a:r>
            <a:r>
              <a:rPr lang="en-US" dirty="0" smtClean="0">
                <a:latin typeface="Arial" panose="020B0604020202020204" pitchFamily="34" charset="0"/>
                <a:cs typeface="Arial" panose="020B0604020202020204" pitchFamily="34" charset="0"/>
              </a:rPr>
              <a:t>ersistent </a:t>
            </a:r>
            <a:r>
              <a:rPr lang="en-US" dirty="0">
                <a:latin typeface="Arial" panose="020B0604020202020204" pitchFamily="34" charset="0"/>
                <a:cs typeface="Arial" panose="020B0604020202020204" pitchFamily="34" charset="0"/>
              </a:rPr>
              <a:t>or recurrent arm pain/numbness that is unresponsive to a trial of conservative </a:t>
            </a:r>
            <a:r>
              <a:rPr lang="en-US" dirty="0" smtClean="0">
                <a:latin typeface="Arial" panose="020B0604020202020204" pitchFamily="34" charset="0"/>
                <a:cs typeface="Arial" panose="020B0604020202020204" pitchFamily="34" charset="0"/>
              </a:rPr>
              <a:t>treatment</a:t>
            </a:r>
          </a:p>
          <a:p>
            <a:r>
              <a:rPr lang="en-US" dirty="0" smtClean="0">
                <a:latin typeface="Arial" panose="020B0604020202020204" pitchFamily="34" charset="0"/>
                <a:cs typeface="Arial" panose="020B0604020202020204" pitchFamily="34" charset="0"/>
              </a:rPr>
              <a:t>Neurologic deficit</a:t>
            </a:r>
          </a:p>
          <a:p>
            <a:r>
              <a:rPr lang="en-US" dirty="0" smtClean="0">
                <a:latin typeface="Arial" panose="020B0604020202020204" pitchFamily="34" charset="0"/>
                <a:cs typeface="Arial" panose="020B0604020202020204" pitchFamily="34" charset="0"/>
              </a:rPr>
              <a:t>Confirmatory axial </a:t>
            </a:r>
            <a:r>
              <a:rPr lang="en-US" dirty="0">
                <a:latin typeface="Arial" panose="020B0604020202020204" pitchFamily="34" charset="0"/>
                <a:cs typeface="Arial" panose="020B0604020202020204" pitchFamily="34" charset="0"/>
              </a:rPr>
              <a:t>imaging studies consistent with the patient’s clinical</a:t>
            </a:r>
          </a:p>
        </p:txBody>
      </p:sp>
    </p:spTree>
    <p:extLst>
      <p:ext uri="{BB962C8B-B14F-4D97-AF65-F5344CB8AC3E}">
        <p14:creationId xmlns:p14="http://schemas.microsoft.com/office/powerpoint/2010/main" val="146963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pPr algn="ctr"/>
            <a:r>
              <a:rPr lang="en-US" b="1" dirty="0" smtClean="0">
                <a:latin typeface="Arial" panose="020B0604020202020204" pitchFamily="34" charset="0"/>
                <a:cs typeface="Arial" panose="020B0604020202020204" pitchFamily="34" charset="0"/>
              </a:rPr>
              <a:t>CONTRAINDICATION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117308" y="1219200"/>
            <a:ext cx="10387303" cy="5638800"/>
          </a:xfrm>
        </p:spPr>
        <p:txBody>
          <a:bodyPr>
            <a:normAutofit/>
          </a:bodyPr>
          <a:lstStyle/>
          <a:p>
            <a:pPr marL="0" indent="0">
              <a:buNone/>
            </a:pPr>
            <a:r>
              <a:rPr lang="en-US" dirty="0"/>
              <a:t>No absolute contraindications </a:t>
            </a:r>
            <a:r>
              <a:rPr lang="en-US" dirty="0" smtClean="0"/>
              <a:t>:</a:t>
            </a:r>
          </a:p>
          <a:p>
            <a:r>
              <a:rPr lang="en-US" dirty="0" smtClean="0"/>
              <a:t> </a:t>
            </a:r>
            <a:r>
              <a:rPr lang="en-US" dirty="0"/>
              <a:t>Prior neck irradiation </a:t>
            </a:r>
          </a:p>
          <a:p>
            <a:r>
              <a:rPr lang="en-US" dirty="0" smtClean="0"/>
              <a:t>Prior </a:t>
            </a:r>
            <a:r>
              <a:rPr lang="en-US" dirty="0"/>
              <a:t>anterior neck surgery </a:t>
            </a:r>
          </a:p>
          <a:p>
            <a:r>
              <a:rPr lang="en-US" dirty="0" smtClean="0"/>
              <a:t>Tracheostomy </a:t>
            </a:r>
          </a:p>
          <a:p>
            <a:r>
              <a:rPr lang="en-US" dirty="0" smtClean="0"/>
              <a:t>Primary </a:t>
            </a:r>
            <a:r>
              <a:rPr lang="en-US" dirty="0"/>
              <a:t>posterior pathology (hypertrophied </a:t>
            </a:r>
            <a:r>
              <a:rPr lang="en-US" dirty="0" err="1"/>
              <a:t>ligamentum</a:t>
            </a:r>
            <a:r>
              <a:rPr lang="en-US" dirty="0"/>
              <a:t> </a:t>
            </a:r>
            <a:r>
              <a:rPr lang="en-US" dirty="0" err="1"/>
              <a:t>flavum</a:t>
            </a:r>
            <a:r>
              <a:rPr lang="en-US" dirty="0"/>
              <a:t>) </a:t>
            </a:r>
            <a:endParaRPr lang="en-US" dirty="0" smtClean="0"/>
          </a:p>
          <a:p>
            <a:r>
              <a:rPr lang="en-US" dirty="0" smtClean="0"/>
              <a:t>Ossification </a:t>
            </a:r>
            <a:r>
              <a:rPr lang="en-US" dirty="0"/>
              <a:t>of the posterior longitudinal ligament </a:t>
            </a:r>
            <a:endParaRPr lang="en-US" dirty="0" smtClean="0"/>
          </a:p>
          <a:p>
            <a:r>
              <a:rPr lang="en-US" dirty="0" smtClean="0"/>
              <a:t>Severe </a:t>
            </a:r>
            <a:r>
              <a:rPr lang="en-US" dirty="0"/>
              <a:t>osteoporosis</a:t>
            </a:r>
          </a:p>
        </p:txBody>
      </p:sp>
    </p:spTree>
    <p:extLst>
      <p:ext uri="{BB962C8B-B14F-4D97-AF65-F5344CB8AC3E}">
        <p14:creationId xmlns:p14="http://schemas.microsoft.com/office/powerpoint/2010/main" val="7791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normAutofit/>
          </a:bodyPr>
          <a:lstStyle/>
          <a:p>
            <a:pPr algn="ctr"/>
            <a:r>
              <a:rPr lang="en-US" b="1" dirty="0" smtClean="0">
                <a:solidFill>
                  <a:srgbClr val="002060"/>
                </a:solidFill>
                <a:latin typeface="Arial" panose="020B0604020202020204" pitchFamily="34" charset="0"/>
                <a:cs typeface="Arial" panose="020B0604020202020204" pitchFamily="34" charset="0"/>
              </a:rPr>
              <a:t>MAIN STEPS OF ACDF</a:t>
            </a:r>
            <a:endParaRPr lang="en-US" b="1" dirty="0">
              <a:solidFill>
                <a:srgbClr val="002060"/>
              </a:solidFill>
              <a:latin typeface="Arial" panose="020B0604020202020204" pitchFamily="34" charset="0"/>
              <a:cs typeface="Arial" panose="020B0604020202020204" pitchFamily="34" charset="0"/>
            </a:endParaRPr>
          </a:p>
        </p:txBody>
      </p:sp>
      <p:sp>
        <p:nvSpPr>
          <p:cNvPr id="10" name="Right Arrow 9"/>
          <p:cNvSpPr/>
          <p:nvPr/>
        </p:nvSpPr>
        <p:spPr>
          <a:xfrm>
            <a:off x="2055812" y="2602468"/>
            <a:ext cx="990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14882" y="1811803"/>
            <a:ext cx="1697950" cy="156966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Step 1</a:t>
            </a:r>
            <a:r>
              <a:rPr lang="en-US" b="1" dirty="0" smtClean="0">
                <a:latin typeface="Arial" panose="020B0604020202020204" pitchFamily="34" charset="0"/>
                <a:cs typeface="Arial" panose="020B0604020202020204" pitchFamily="34" charset="0"/>
              </a:rPr>
              <a:t>:</a:t>
            </a:r>
          </a:p>
          <a:p>
            <a:r>
              <a:rPr lang="en-US" b="1" dirty="0" smtClean="0">
                <a:latin typeface="Arial" panose="020B0604020202020204" pitchFamily="34" charset="0"/>
                <a:cs typeface="Arial" panose="020B0604020202020204" pitchFamily="34" charset="0"/>
              </a:rPr>
              <a:t>Incision </a:t>
            </a:r>
            <a:r>
              <a:rPr lang="en-US" b="1" dirty="0">
                <a:latin typeface="Arial" panose="020B0604020202020204" pitchFamily="34" charset="0"/>
                <a:cs typeface="Arial" panose="020B0604020202020204" pitchFamily="34" charset="0"/>
              </a:rPr>
              <a:t>and Exposure</a:t>
            </a:r>
          </a:p>
        </p:txBody>
      </p:sp>
      <p:sp>
        <p:nvSpPr>
          <p:cNvPr id="14" name="TextBox 13"/>
          <p:cNvSpPr txBox="1"/>
          <p:nvPr/>
        </p:nvSpPr>
        <p:spPr>
          <a:xfrm>
            <a:off x="3026725" y="1652960"/>
            <a:ext cx="1715776" cy="193899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Step 2:</a:t>
            </a:r>
          </a:p>
          <a:p>
            <a:pPr fontAlgn="base"/>
            <a:r>
              <a:rPr lang="en-US" b="1" dirty="0"/>
              <a:t>Locating the Damaged Disc</a:t>
            </a:r>
          </a:p>
        </p:txBody>
      </p:sp>
      <p:sp>
        <p:nvSpPr>
          <p:cNvPr id="15" name="Right Arrow 14"/>
          <p:cNvSpPr/>
          <p:nvPr/>
        </p:nvSpPr>
        <p:spPr>
          <a:xfrm>
            <a:off x="4907324" y="2663005"/>
            <a:ext cx="990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860620" y="1644640"/>
            <a:ext cx="3898364" cy="2308324"/>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Step 3:</a:t>
            </a:r>
          </a:p>
          <a:p>
            <a:r>
              <a:rPr lang="en-US" b="1" dirty="0"/>
              <a:t>Removing the Damaged </a:t>
            </a:r>
            <a:r>
              <a:rPr lang="en-US" b="1" dirty="0" smtClean="0"/>
              <a:t>Disc and decompressing </a:t>
            </a:r>
            <a:r>
              <a:rPr lang="en-US" b="1" dirty="0"/>
              <a:t>the Nerve</a:t>
            </a:r>
          </a:p>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20" name="Rectangle 19"/>
          <p:cNvSpPr/>
          <p:nvPr/>
        </p:nvSpPr>
        <p:spPr>
          <a:xfrm>
            <a:off x="3089911" y="1651879"/>
            <a:ext cx="1739635" cy="2417296"/>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1" name="Rectangle 20"/>
          <p:cNvSpPr/>
          <p:nvPr/>
        </p:nvSpPr>
        <p:spPr>
          <a:xfrm>
            <a:off x="347819" y="1716613"/>
            <a:ext cx="1676400" cy="2505919"/>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3" name="Rectangle 22"/>
          <p:cNvSpPr/>
          <p:nvPr/>
        </p:nvSpPr>
        <p:spPr>
          <a:xfrm>
            <a:off x="5868959" y="1572651"/>
            <a:ext cx="3949523" cy="2417296"/>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26" name="Curved Left Arrow 25"/>
          <p:cNvSpPr/>
          <p:nvPr/>
        </p:nvSpPr>
        <p:spPr>
          <a:xfrm>
            <a:off x="9850311" y="3148297"/>
            <a:ext cx="685800" cy="2362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7226142" y="4260228"/>
            <a:ext cx="2738227" cy="830997"/>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Step 4:</a:t>
            </a:r>
          </a:p>
          <a:p>
            <a:pPr fontAlgn="base"/>
            <a:r>
              <a:rPr lang="en-US" b="1" dirty="0"/>
              <a:t>cervical fusion</a:t>
            </a:r>
          </a:p>
        </p:txBody>
      </p:sp>
      <p:sp>
        <p:nvSpPr>
          <p:cNvPr id="28" name="Rectangle 27"/>
          <p:cNvSpPr/>
          <p:nvPr/>
        </p:nvSpPr>
        <p:spPr>
          <a:xfrm>
            <a:off x="7225519" y="4237823"/>
            <a:ext cx="2530271" cy="2514599"/>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229024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pPr algn="ctr"/>
            <a:r>
              <a:rPr lang="en-US" b="1" dirty="0">
                <a:solidFill>
                  <a:srgbClr val="002060"/>
                </a:solidFill>
                <a:latin typeface="Arial" panose="020B0604020202020204" pitchFamily="34" charset="0"/>
                <a:cs typeface="Arial" panose="020B0604020202020204" pitchFamily="34" charset="0"/>
              </a:rPr>
              <a:t>MAIN STEPS OF ACDF</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531812" y="1037863"/>
            <a:ext cx="4443704" cy="5638800"/>
          </a:xfrm>
        </p:spPr>
        <p:txBody>
          <a:bodyPr>
            <a:normAutofit/>
          </a:bodyPr>
          <a:lstStyle/>
          <a:p>
            <a:pPr marL="0" indent="0">
              <a:buNone/>
            </a:pPr>
            <a:r>
              <a:rPr lang="en-US" b="1" dirty="0">
                <a:latin typeface="Arial" panose="020B0604020202020204" pitchFamily="34" charset="0"/>
                <a:cs typeface="Arial" panose="020B0604020202020204" pitchFamily="34" charset="0"/>
              </a:rPr>
              <a:t>Step </a:t>
            </a:r>
            <a:r>
              <a:rPr lang="en-US" b="1" dirty="0" smtClean="0">
                <a:latin typeface="Arial" panose="020B0604020202020204" pitchFamily="34" charset="0"/>
                <a:cs typeface="Arial" panose="020B0604020202020204" pitchFamily="34" charset="0"/>
              </a:rPr>
              <a:t>1:</a:t>
            </a:r>
            <a:r>
              <a:rPr lang="en-US" b="1" dirty="0">
                <a:latin typeface="Arial" panose="020B0604020202020204" pitchFamily="34" charset="0"/>
                <a:cs typeface="Arial" panose="020B0604020202020204" pitchFamily="34" charset="0"/>
              </a:rPr>
              <a:t>Incision and </a:t>
            </a:r>
            <a:r>
              <a:rPr lang="en-US" b="1" dirty="0" smtClean="0">
                <a:latin typeface="Arial" panose="020B0604020202020204" pitchFamily="34" charset="0"/>
                <a:cs typeface="Arial" panose="020B0604020202020204" pitchFamily="34" charset="0"/>
              </a:rPr>
              <a:t>Exposure</a:t>
            </a:r>
          </a:p>
          <a:p>
            <a:pPr marL="0" indent="0">
              <a:buNone/>
            </a:pP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we </a:t>
            </a:r>
            <a:r>
              <a:rPr lang="en-US" dirty="0">
                <a:latin typeface="Arial" panose="020B0604020202020204" pitchFamily="34" charset="0"/>
                <a:cs typeface="Arial" panose="020B0604020202020204" pitchFamily="34" charset="0"/>
              </a:rPr>
              <a:t>first start with a small transverse incision on the side of the </a:t>
            </a:r>
            <a:r>
              <a:rPr lang="en-US" dirty="0" smtClean="0">
                <a:latin typeface="Arial" panose="020B0604020202020204" pitchFamily="34" charset="0"/>
                <a:cs typeface="Arial" panose="020B0604020202020204" pitchFamily="34" charset="0"/>
              </a:rPr>
              <a:t>neck and </a:t>
            </a:r>
            <a:r>
              <a:rPr lang="en-US" dirty="0">
                <a:latin typeface="Arial" panose="020B0604020202020204" pitchFamily="34" charset="0"/>
                <a:cs typeface="Arial" panose="020B0604020202020204" pitchFamily="34" charset="0"/>
              </a:rPr>
              <a:t>we dissect directly into the anterior part of the neck</a:t>
            </a:r>
          </a:p>
        </p:txBody>
      </p:sp>
      <p:pic>
        <p:nvPicPr>
          <p:cNvPr id="5" name="Picture 4"/>
          <p:cNvPicPr>
            <a:picLocks noChangeAspect="1"/>
          </p:cNvPicPr>
          <p:nvPr/>
        </p:nvPicPr>
        <p:blipFill>
          <a:blip r:embed="rId3"/>
          <a:stretch>
            <a:fillRect/>
          </a:stretch>
        </p:blipFill>
        <p:spPr>
          <a:xfrm>
            <a:off x="6195986" y="1039792"/>
            <a:ext cx="5078677" cy="5818290"/>
          </a:xfrm>
          <a:prstGeom prst="rect">
            <a:avLst/>
          </a:prstGeom>
        </p:spPr>
      </p:pic>
    </p:spTree>
    <p:extLst>
      <p:ext uri="{BB962C8B-B14F-4D97-AF65-F5344CB8AC3E}">
        <p14:creationId xmlns:p14="http://schemas.microsoft.com/office/powerpoint/2010/main" val="392359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pPr algn="ctr"/>
            <a:r>
              <a:rPr lang="en-US" b="1" dirty="0">
                <a:solidFill>
                  <a:srgbClr val="002060"/>
                </a:solidFill>
                <a:latin typeface="Arial" panose="020B0604020202020204" pitchFamily="34" charset="0"/>
                <a:cs typeface="Arial" panose="020B0604020202020204" pitchFamily="34" charset="0"/>
              </a:rPr>
              <a:t>MAIN STEPS OF ACDF</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5612" y="1066800"/>
            <a:ext cx="10668000" cy="5638800"/>
          </a:xfrm>
        </p:spPr>
        <p:txBody>
          <a:bodyPr>
            <a:normAutofit/>
          </a:bodyPr>
          <a:lstStyle/>
          <a:p>
            <a:pPr marL="0" indent="0">
              <a:buNone/>
            </a:pPr>
            <a:r>
              <a:rPr lang="en-US" b="1" dirty="0">
                <a:latin typeface="Arial" panose="020B0604020202020204" pitchFamily="34" charset="0"/>
                <a:cs typeface="Arial" panose="020B0604020202020204" pitchFamily="34" charset="0"/>
              </a:rPr>
              <a:t>Step </a:t>
            </a:r>
            <a:r>
              <a:rPr lang="en-US" b="1" dirty="0" smtClean="0">
                <a:latin typeface="Arial" panose="020B0604020202020204" pitchFamily="34" charset="0"/>
                <a:cs typeface="Arial" panose="020B0604020202020204" pitchFamily="34" charset="0"/>
              </a:rPr>
              <a:t>2:</a:t>
            </a:r>
            <a:r>
              <a:rPr lang="en-US" b="1" dirty="0" smtClean="0"/>
              <a:t>Locating </a:t>
            </a:r>
            <a:r>
              <a:rPr lang="en-US" b="1" dirty="0"/>
              <a:t>the Damaged </a:t>
            </a:r>
            <a:r>
              <a:rPr lang="en-US" b="1" dirty="0" smtClean="0"/>
              <a:t>Disc</a:t>
            </a:r>
          </a:p>
          <a:p>
            <a:pPr marL="0" indent="0">
              <a:buNone/>
            </a:pPr>
            <a:r>
              <a:rPr lang="en-US" dirty="0"/>
              <a:t>- </a:t>
            </a:r>
            <a:r>
              <a:rPr lang="en-US" dirty="0">
                <a:latin typeface="Arial" panose="020B0604020202020204" pitchFamily="34" charset="0"/>
                <a:cs typeface="Arial" panose="020B0604020202020204" pitchFamily="34" charset="0"/>
              </a:rPr>
              <a:t>Confirms that the correct disc has been located by inserting a needle into the disc space under X-ray guidance</a:t>
            </a:r>
            <a:r>
              <a:rPr lang="en-US" dirty="0"/>
              <a:t>.</a:t>
            </a:r>
          </a:p>
          <a:p>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674812" y="2667000"/>
            <a:ext cx="7696200" cy="4116006"/>
          </a:xfrm>
          <a:prstGeom prst="rect">
            <a:avLst/>
          </a:prstGeom>
        </p:spPr>
      </p:pic>
    </p:spTree>
    <p:extLst>
      <p:ext uri="{BB962C8B-B14F-4D97-AF65-F5344CB8AC3E}">
        <p14:creationId xmlns:p14="http://schemas.microsoft.com/office/powerpoint/2010/main" val="19509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pPr algn="ctr"/>
            <a:r>
              <a:rPr lang="en-US" b="1" dirty="0">
                <a:solidFill>
                  <a:srgbClr val="002060"/>
                </a:solidFill>
                <a:latin typeface="Arial" panose="020B0604020202020204" pitchFamily="34" charset="0"/>
                <a:cs typeface="Arial" panose="020B0604020202020204" pitchFamily="34" charset="0"/>
              </a:rPr>
              <a:t>MAIN STEPS OF ACDF</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531812" y="1037863"/>
            <a:ext cx="11201400" cy="5638800"/>
          </a:xfrm>
        </p:spPr>
        <p:txBody>
          <a:bodyPr>
            <a:normAutofit/>
          </a:bodyPr>
          <a:lstStyle/>
          <a:p>
            <a:r>
              <a:rPr lang="en-US" b="1" dirty="0">
                <a:latin typeface="Arial" panose="020B0604020202020204" pitchFamily="34" charset="0"/>
                <a:cs typeface="Arial" panose="020B0604020202020204" pitchFamily="34" charset="0"/>
              </a:rPr>
              <a:t>Step </a:t>
            </a:r>
            <a:r>
              <a:rPr lang="en-US" b="1" dirty="0" smtClean="0">
                <a:latin typeface="Arial" panose="020B0604020202020204" pitchFamily="34" charset="0"/>
                <a:cs typeface="Arial" panose="020B0604020202020204" pitchFamily="34" charset="0"/>
              </a:rPr>
              <a:t>3: </a:t>
            </a:r>
            <a:r>
              <a:rPr lang="en-US" b="1" dirty="0"/>
              <a:t>Removing the Damaged Disc and decompressing the Nerve</a:t>
            </a:r>
          </a:p>
          <a:p>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03212" y="2350317"/>
            <a:ext cx="5311775" cy="3013891"/>
          </a:xfrm>
          <a:prstGeom prst="rect">
            <a:avLst/>
          </a:prstGeom>
        </p:spPr>
      </p:pic>
      <p:pic>
        <p:nvPicPr>
          <p:cNvPr id="5" name="Picture 4"/>
          <p:cNvPicPr>
            <a:picLocks noChangeAspect="1"/>
          </p:cNvPicPr>
          <p:nvPr/>
        </p:nvPicPr>
        <p:blipFill>
          <a:blip r:embed="rId4"/>
          <a:stretch>
            <a:fillRect/>
          </a:stretch>
        </p:blipFill>
        <p:spPr>
          <a:xfrm>
            <a:off x="5596037" y="2379254"/>
            <a:ext cx="6019800" cy="3038475"/>
          </a:xfrm>
          <a:prstGeom prst="rect">
            <a:avLst/>
          </a:prstGeom>
        </p:spPr>
      </p:pic>
    </p:spTree>
    <p:extLst>
      <p:ext uri="{BB962C8B-B14F-4D97-AF65-F5344CB8AC3E}">
        <p14:creationId xmlns:p14="http://schemas.microsoft.com/office/powerpoint/2010/main" val="1479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732212" y="2438400"/>
            <a:ext cx="5585354" cy="889000"/>
          </a:xfrm>
          <a:solidFill>
            <a:srgbClr val="FFCC99"/>
          </a:solidFill>
          <a:ln>
            <a:solidFill>
              <a:schemeClr val="tx1">
                <a:lumMod val="50000"/>
              </a:schemeClr>
            </a:solidFill>
          </a:ln>
        </p:spPr>
        <p:txBody>
          <a:bodyPr>
            <a:normAutofit lnSpcReduction="10000"/>
          </a:bodyPr>
          <a:lstStyle/>
          <a:p>
            <a:pPr marL="0" indent="0" algn="ctr">
              <a:buNone/>
            </a:pPr>
            <a:r>
              <a:rPr lang="en" sz="5400" b="1" dirty="0" smtClean="0">
                <a:solidFill>
                  <a:schemeClr val="tx1">
                    <a:lumMod val="50000"/>
                  </a:schemeClr>
                </a:solidFill>
              </a:rPr>
              <a:t>01</a:t>
            </a:r>
            <a:r>
              <a:rPr lang="en" sz="5400" b="1" dirty="0" smtClean="0">
                <a:solidFill>
                  <a:schemeClr val="tx1">
                    <a:lumMod val="60000"/>
                    <a:lumOff val="40000"/>
                  </a:schemeClr>
                </a:solidFill>
              </a:rPr>
              <a:t>  </a:t>
            </a:r>
            <a:r>
              <a:rPr lang="en" sz="5400" b="1" dirty="0" smtClean="0">
                <a:solidFill>
                  <a:schemeClr val="accent5">
                    <a:lumMod val="50000"/>
                  </a:schemeClr>
                </a:solidFill>
              </a:rPr>
              <a:t>O</a:t>
            </a:r>
            <a:r>
              <a:rPr lang="en-US" sz="5400" b="1" dirty="0" smtClean="0">
                <a:solidFill>
                  <a:schemeClr val="accent5">
                    <a:lumMod val="50000"/>
                  </a:schemeClr>
                </a:solidFill>
                <a:latin typeface="Arial" panose="020B0604020202020204" pitchFamily="34" charset="0"/>
                <a:cs typeface="Arial" panose="020B0604020202020204" pitchFamily="34" charset="0"/>
              </a:rPr>
              <a:t>VERVIEW</a:t>
            </a:r>
            <a:endParaRPr lang="en-US" sz="54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pPr algn="ctr"/>
            <a:r>
              <a:rPr lang="en-US" b="1" dirty="0">
                <a:solidFill>
                  <a:srgbClr val="002060"/>
                </a:solidFill>
                <a:latin typeface="Arial" panose="020B0604020202020204" pitchFamily="34" charset="0"/>
                <a:cs typeface="Arial" panose="020B0604020202020204" pitchFamily="34" charset="0"/>
              </a:rPr>
              <a:t>MAIN STEPS OF ACDF</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531812" y="1037863"/>
            <a:ext cx="4443704" cy="5638800"/>
          </a:xfrm>
        </p:spPr>
        <p:txBody>
          <a:bodyPr>
            <a:normAutofit/>
          </a:bodyPr>
          <a:lstStyle/>
          <a:p>
            <a:pPr marL="0" indent="0">
              <a:buNone/>
            </a:pPr>
            <a:r>
              <a:rPr lang="en-US" b="1" dirty="0">
                <a:latin typeface="Arial" panose="020B0604020202020204" pitchFamily="34" charset="0"/>
                <a:cs typeface="Arial" panose="020B0604020202020204" pitchFamily="34" charset="0"/>
              </a:rPr>
              <a:t>Step </a:t>
            </a:r>
            <a:r>
              <a:rPr lang="en-US" b="1" dirty="0" smtClean="0">
                <a:latin typeface="Arial" panose="020B0604020202020204" pitchFamily="34" charset="0"/>
                <a:cs typeface="Arial" panose="020B0604020202020204" pitchFamily="34" charset="0"/>
              </a:rPr>
              <a:t>4: </a:t>
            </a:r>
            <a:r>
              <a:rPr lang="en-US" b="1" dirty="0"/>
              <a:t>C</a:t>
            </a:r>
            <a:r>
              <a:rPr lang="en-US" b="1" dirty="0" smtClean="0"/>
              <a:t>ervical </a:t>
            </a:r>
            <a:r>
              <a:rPr lang="en-US" b="1" dirty="0"/>
              <a:t>fusion</a:t>
            </a:r>
          </a:p>
          <a:p>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64916" y="2047875"/>
            <a:ext cx="5781675" cy="3771900"/>
          </a:xfrm>
          <a:prstGeom prst="rect">
            <a:avLst/>
          </a:prstGeom>
        </p:spPr>
      </p:pic>
      <p:sp>
        <p:nvSpPr>
          <p:cNvPr id="5" name="Right Arrow 4"/>
          <p:cNvSpPr/>
          <p:nvPr/>
        </p:nvSpPr>
        <p:spPr>
          <a:xfrm>
            <a:off x="6018212" y="3743325"/>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6" name="Picture 5"/>
          <p:cNvPicPr>
            <a:picLocks noChangeAspect="1"/>
          </p:cNvPicPr>
          <p:nvPr/>
        </p:nvPicPr>
        <p:blipFill rotWithShape="1">
          <a:blip r:embed="rId3"/>
          <a:srcRect r="36774"/>
          <a:stretch/>
        </p:blipFill>
        <p:spPr>
          <a:xfrm>
            <a:off x="6675416" y="2062343"/>
            <a:ext cx="4463374" cy="3757432"/>
          </a:xfrm>
          <a:prstGeom prst="rect">
            <a:avLst/>
          </a:prstGeom>
        </p:spPr>
      </p:pic>
    </p:spTree>
    <p:extLst>
      <p:ext uri="{BB962C8B-B14F-4D97-AF65-F5344CB8AC3E}">
        <p14:creationId xmlns:p14="http://schemas.microsoft.com/office/powerpoint/2010/main" val="44151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pPr algn="ctr"/>
            <a:r>
              <a:rPr lang="en-US" b="1" dirty="0" smtClean="0">
                <a:latin typeface="Arial" panose="020B0604020202020204" pitchFamily="34" charset="0"/>
                <a:cs typeface="Arial" panose="020B0604020202020204" pitchFamily="34" charset="0"/>
              </a:rPr>
              <a:t>COMPLICATIONS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117308" y="1219200"/>
            <a:ext cx="10387303" cy="5638800"/>
          </a:xfrm>
        </p:spPr>
        <p:txBody>
          <a:bodyPr>
            <a:normAutofit fontScale="85000" lnSpcReduction="20000"/>
          </a:bodyPr>
          <a:lstStyle/>
          <a:p>
            <a:r>
              <a:rPr lang="en-US" dirty="0">
                <a:latin typeface="Arial" panose="020B0604020202020204" pitchFamily="34" charset="0"/>
                <a:cs typeface="Arial" panose="020B0604020202020204" pitchFamily="34" charset="0"/>
              </a:rPr>
              <a:t>Hemorrhage or formation of a wound hematoma</a:t>
            </a:r>
          </a:p>
          <a:p>
            <a:r>
              <a:rPr lang="en-US" dirty="0">
                <a:latin typeface="Arial" panose="020B0604020202020204" pitchFamily="34" charset="0"/>
                <a:cs typeface="Arial" panose="020B0604020202020204" pitchFamily="34" charset="0"/>
              </a:rPr>
              <a:t>Damage to the carotid or vertebral artery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Damage </a:t>
            </a:r>
            <a:r>
              <a:rPr lang="en-US" dirty="0">
                <a:latin typeface="Arial" panose="020B0604020202020204" pitchFamily="34" charset="0"/>
                <a:cs typeface="Arial" panose="020B0604020202020204" pitchFamily="34" charset="0"/>
              </a:rPr>
              <a:t>to the recurrent laryngeal nerve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Damage </a:t>
            </a:r>
            <a:r>
              <a:rPr lang="en-US" dirty="0">
                <a:latin typeface="Arial" panose="020B0604020202020204" pitchFamily="34" charset="0"/>
                <a:cs typeface="Arial" panose="020B0604020202020204" pitchFamily="34" charset="0"/>
              </a:rPr>
              <a:t>to the superior laryngeal nerve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Damage </a:t>
            </a:r>
            <a:r>
              <a:rPr lang="en-US" dirty="0">
                <a:latin typeface="Arial" panose="020B0604020202020204" pitchFamily="34" charset="0"/>
                <a:cs typeface="Arial" panose="020B0604020202020204" pitchFamily="34" charset="0"/>
              </a:rPr>
              <a:t>to the esophagus or </a:t>
            </a:r>
            <a:r>
              <a:rPr lang="en-US" dirty="0" smtClean="0">
                <a:latin typeface="Arial" panose="020B0604020202020204" pitchFamily="34" charset="0"/>
                <a:cs typeface="Arial" panose="020B0604020202020204" pitchFamily="34" charset="0"/>
              </a:rPr>
              <a:t>trachea</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Damage to the dura, resulting in a cerebrospinal fluid leak or pocket of cerebral spinal fluid beneath the incision (</a:t>
            </a:r>
            <a:r>
              <a:rPr lang="en-US" dirty="0" err="1">
                <a:latin typeface="Arial" panose="020B0604020202020204" pitchFamily="34" charset="0"/>
                <a:cs typeface="Arial" panose="020B0604020202020204" pitchFamily="34" charset="0"/>
              </a:rPr>
              <a:t>pseudomeningocele</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Mechanical complications of the graft and plate (including graft migration, breakage of the plate, screw pullout, etc.)</a:t>
            </a:r>
          </a:p>
          <a:p>
            <a:r>
              <a:rPr lang="en-US" dirty="0">
                <a:latin typeface="Arial" panose="020B0604020202020204" pitchFamily="34" charset="0"/>
                <a:cs typeface="Arial" panose="020B0604020202020204" pitchFamily="34" charset="0"/>
              </a:rPr>
              <a:t>Wound infection</a:t>
            </a:r>
          </a:p>
          <a:p>
            <a:r>
              <a:rPr lang="en-US" dirty="0">
                <a:latin typeface="Arial" panose="020B0604020202020204" pitchFamily="34" charset="0"/>
                <a:cs typeface="Arial" panose="020B0604020202020204" pitchFamily="34" charset="0"/>
              </a:rPr>
              <a:t>Development of painful </a:t>
            </a:r>
            <a:r>
              <a:rPr lang="en-US" dirty="0" err="1">
                <a:latin typeface="Arial" panose="020B0604020202020204" pitchFamily="34" charset="0"/>
                <a:cs typeface="Arial" panose="020B0604020202020204" pitchFamily="34" charset="0"/>
              </a:rPr>
              <a:t>pseudoarthrosis</a:t>
            </a:r>
            <a:r>
              <a:rPr lang="en-US"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Damage </a:t>
            </a:r>
            <a:r>
              <a:rPr lang="en-US" dirty="0">
                <a:latin typeface="Arial" panose="020B0604020202020204" pitchFamily="34" charset="0"/>
                <a:cs typeface="Arial" panose="020B0604020202020204" pitchFamily="34" charset="0"/>
              </a:rPr>
              <a:t>to the spinal cord or nerve root(s) resulting in pain, weakness, paralysis, loss of sensation, loss of bowel or bladder function, impaired sexual function, </a:t>
            </a:r>
            <a:r>
              <a:rPr lang="en-US" dirty="0" err="1">
                <a:latin typeface="Arial" panose="020B0604020202020204" pitchFamily="34" charset="0"/>
                <a:cs typeface="Arial" panose="020B0604020202020204" pitchFamily="34" charset="0"/>
              </a:rPr>
              <a:t>etc</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732212" y="2438400"/>
            <a:ext cx="5585354" cy="889000"/>
          </a:xfrm>
          <a:solidFill>
            <a:srgbClr val="FFCC99"/>
          </a:solidFill>
          <a:ln>
            <a:solidFill>
              <a:schemeClr val="tx1">
                <a:lumMod val="50000"/>
              </a:schemeClr>
            </a:solidFill>
          </a:ln>
        </p:spPr>
        <p:txBody>
          <a:bodyPr>
            <a:normAutofit lnSpcReduction="10000"/>
          </a:bodyPr>
          <a:lstStyle/>
          <a:p>
            <a:pPr marL="0" indent="0" algn="ctr">
              <a:buNone/>
            </a:pPr>
            <a:r>
              <a:rPr lang="en-US" sz="5400" b="1" dirty="0" smtClean="0">
                <a:latin typeface="Arial" panose="020B0604020202020204" pitchFamily="34" charset="0"/>
                <a:cs typeface="Arial" panose="020B0604020202020204" pitchFamily="34" charset="0"/>
              </a:rPr>
              <a:t>03 </a:t>
            </a:r>
            <a:r>
              <a:rPr lang="en-US" sz="5400" b="1" dirty="0"/>
              <a:t>RESULTS</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352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219200"/>
          </a:xfrm>
        </p:spPr>
        <p:txBody>
          <a:bodyPr>
            <a:normAutofit fontScale="90000"/>
          </a:bodyPr>
          <a:lstStyle/>
          <a:p>
            <a:pPr algn="ctr"/>
            <a:r>
              <a:rPr lang="en-US" b="1" dirty="0" err="1">
                <a:latin typeface="Arial" panose="020B0604020202020204" pitchFamily="34" charset="0"/>
                <a:cs typeface="Arial" panose="020B0604020202020204" pitchFamily="34" charset="0"/>
              </a:rPr>
              <a:t>Comperision</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between ACDA, ACDF AND ACD</a:t>
            </a:r>
            <a:endParaRPr lang="en-US" b="1" dirty="0">
              <a:latin typeface="Arial" panose="020B0604020202020204" pitchFamily="34" charset="0"/>
              <a:cs typeface="Arial" panose="020B0604020202020204" pitchFamily="34" charset="0"/>
            </a:endParaRPr>
          </a:p>
        </p:txBody>
      </p:sp>
      <p:sp>
        <p:nvSpPr>
          <p:cNvPr id="6" name="Content Placeholder 5"/>
          <p:cNvSpPr>
            <a:spLocks noGrp="1"/>
          </p:cNvSpPr>
          <p:nvPr>
            <p:ph sz="half" idx="1"/>
          </p:nvPr>
        </p:nvSpPr>
        <p:spPr>
          <a:xfrm>
            <a:off x="8380411" y="1401994"/>
            <a:ext cx="3808413" cy="5070009"/>
          </a:xfrm>
        </p:spPr>
        <p:txBody>
          <a:bodyPr/>
          <a:lstStyle/>
          <a:p>
            <a:pPr>
              <a:buFontTx/>
              <a:buChar char="-"/>
            </a:pPr>
            <a:r>
              <a:rPr lang="en-US" dirty="0" smtClean="0">
                <a:latin typeface="Arial" panose="020B0604020202020204" pitchFamily="34" charset="0"/>
                <a:cs typeface="Arial" panose="020B0604020202020204" pitchFamily="34" charset="0"/>
              </a:rPr>
              <a:t>ACDF: anterior cervical discectomy and fusion</a:t>
            </a:r>
          </a:p>
          <a:p>
            <a:pPr>
              <a:buFontTx/>
              <a:buChar char="-"/>
            </a:pPr>
            <a:r>
              <a:rPr lang="en-US" dirty="0" smtClean="0">
                <a:latin typeface="Arial" panose="020B0604020202020204" pitchFamily="34" charset="0"/>
                <a:cs typeface="Arial" panose="020B0604020202020204" pitchFamily="34" charset="0"/>
              </a:rPr>
              <a:t>ACD: </a:t>
            </a:r>
            <a:r>
              <a:rPr lang="en-US" dirty="0">
                <a:latin typeface="Arial" panose="020B0604020202020204" pitchFamily="34" charset="0"/>
                <a:cs typeface="Arial" panose="020B0604020202020204" pitchFamily="34" charset="0"/>
              </a:rPr>
              <a:t>anterior cervical discectomy </a:t>
            </a:r>
            <a:endParaRPr lang="en-US" dirty="0" smtClean="0">
              <a:latin typeface="Arial" panose="020B0604020202020204" pitchFamily="34" charset="0"/>
              <a:cs typeface="Arial" panose="020B0604020202020204" pitchFamily="34" charset="0"/>
            </a:endParaRPr>
          </a:p>
          <a:p>
            <a:pPr>
              <a:buFontTx/>
              <a:buChar char="-"/>
            </a:pPr>
            <a:r>
              <a:rPr lang="en-US" dirty="0" smtClean="0">
                <a:latin typeface="Arial" panose="020B0604020202020204" pitchFamily="34" charset="0"/>
                <a:cs typeface="Arial" panose="020B0604020202020204" pitchFamily="34" charset="0"/>
              </a:rPr>
              <a:t>ACDA: </a:t>
            </a:r>
            <a:r>
              <a:rPr lang="en-US" dirty="0">
                <a:latin typeface="Arial" panose="020B0604020202020204" pitchFamily="34" charset="0"/>
                <a:cs typeface="Arial" panose="020B0604020202020204" pitchFamily="34" charset="0"/>
              </a:rPr>
              <a:t>anterior cervical discectomy </a:t>
            </a:r>
          </a:p>
        </p:txBody>
      </p:sp>
      <p:pic>
        <p:nvPicPr>
          <p:cNvPr id="7" name="Picture 6"/>
          <p:cNvPicPr>
            <a:picLocks noChangeAspect="1"/>
          </p:cNvPicPr>
          <p:nvPr/>
        </p:nvPicPr>
        <p:blipFill>
          <a:blip r:embed="rId3"/>
          <a:stretch>
            <a:fillRect/>
          </a:stretch>
        </p:blipFill>
        <p:spPr>
          <a:xfrm>
            <a:off x="379412" y="1401995"/>
            <a:ext cx="8072437" cy="5070009"/>
          </a:xfrm>
          <a:prstGeom prst="rect">
            <a:avLst/>
          </a:prstGeom>
        </p:spPr>
      </p:pic>
    </p:spTree>
    <p:extLst>
      <p:ext uri="{BB962C8B-B14F-4D97-AF65-F5344CB8AC3E}">
        <p14:creationId xmlns:p14="http://schemas.microsoft.com/office/powerpoint/2010/main" val="91906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219200"/>
          </a:xfrm>
        </p:spPr>
        <p:txBody>
          <a:bodyPr>
            <a:normAutofit fontScale="90000"/>
          </a:bodyPr>
          <a:lstStyle/>
          <a:p>
            <a:pPr algn="ctr"/>
            <a:r>
              <a:rPr lang="en-US" b="1" dirty="0" err="1">
                <a:latin typeface="Arial" panose="020B0604020202020204" pitchFamily="34" charset="0"/>
                <a:cs typeface="Arial" panose="020B0604020202020204" pitchFamily="34" charset="0"/>
              </a:rPr>
              <a:t>Comperision</a:t>
            </a:r>
            <a:r>
              <a:rPr lang="en-US" b="1" dirty="0">
                <a:latin typeface="Arial" panose="020B0604020202020204" pitchFamily="34" charset="0"/>
                <a:cs typeface="Arial" panose="020B0604020202020204" pitchFamily="34" charset="0"/>
              </a:rPr>
              <a:t> between ACDA, ACDF AND ACD</a:t>
            </a:r>
            <a:endParaRPr lang="en-US" b="1" dirty="0">
              <a:latin typeface="Arial" panose="020B0604020202020204" pitchFamily="34" charset="0"/>
              <a:cs typeface="Arial" panose="020B0604020202020204" pitchFamily="34" charset="0"/>
            </a:endParaRPr>
          </a:p>
        </p:txBody>
      </p:sp>
      <p:sp>
        <p:nvSpPr>
          <p:cNvPr id="6" name="Content Placeholder 5"/>
          <p:cNvSpPr>
            <a:spLocks noGrp="1"/>
          </p:cNvSpPr>
          <p:nvPr>
            <p:ph sz="half" idx="1"/>
          </p:nvPr>
        </p:nvSpPr>
        <p:spPr/>
        <p:txBody>
          <a:bodyPr/>
          <a:lstStyle/>
          <a:p>
            <a:endParaRPr lang="en-US"/>
          </a:p>
        </p:txBody>
      </p:sp>
      <p:pic>
        <p:nvPicPr>
          <p:cNvPr id="3" name="Picture 2"/>
          <p:cNvPicPr>
            <a:picLocks noChangeAspect="1"/>
          </p:cNvPicPr>
          <p:nvPr/>
        </p:nvPicPr>
        <p:blipFill>
          <a:blip r:embed="rId3"/>
          <a:stretch>
            <a:fillRect/>
          </a:stretch>
        </p:blipFill>
        <p:spPr>
          <a:xfrm>
            <a:off x="2132012" y="1674792"/>
            <a:ext cx="8720137" cy="5142058"/>
          </a:xfrm>
          <a:prstGeom prst="rect">
            <a:avLst/>
          </a:prstGeom>
        </p:spPr>
      </p:pic>
    </p:spTree>
    <p:extLst>
      <p:ext uri="{BB962C8B-B14F-4D97-AF65-F5344CB8AC3E}">
        <p14:creationId xmlns:p14="http://schemas.microsoft.com/office/powerpoint/2010/main" val="30335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219200"/>
          </a:xfrm>
        </p:spPr>
        <p:txBody>
          <a:bodyPr>
            <a:normAutofit fontScale="90000"/>
          </a:bodyPr>
          <a:lstStyle/>
          <a:p>
            <a:pPr algn="ctr"/>
            <a:r>
              <a:rPr lang="en-US" b="1" dirty="0" err="1">
                <a:latin typeface="Arial" panose="020B0604020202020204" pitchFamily="34" charset="0"/>
                <a:cs typeface="Arial" panose="020B0604020202020204" pitchFamily="34" charset="0"/>
              </a:rPr>
              <a:t>Comperision</a:t>
            </a:r>
            <a:r>
              <a:rPr lang="en-US" b="1" dirty="0">
                <a:latin typeface="Arial" panose="020B0604020202020204" pitchFamily="34" charset="0"/>
                <a:cs typeface="Arial" panose="020B0604020202020204" pitchFamily="34" charset="0"/>
              </a:rPr>
              <a:t> between ACDA, ACDF AND ACD</a:t>
            </a:r>
            <a:endParaRPr lang="en-US" b="1" dirty="0">
              <a:latin typeface="Arial" panose="020B0604020202020204" pitchFamily="34" charset="0"/>
              <a:cs typeface="Arial" panose="020B0604020202020204" pitchFamily="34" charset="0"/>
            </a:endParaRPr>
          </a:p>
        </p:txBody>
      </p:sp>
      <p:sp>
        <p:nvSpPr>
          <p:cNvPr id="6" name="Content Placeholder 5"/>
          <p:cNvSpPr>
            <a:spLocks noGrp="1"/>
          </p:cNvSpPr>
          <p:nvPr>
            <p:ph sz="half" idx="1"/>
          </p:nvPr>
        </p:nvSpPr>
        <p:spPr/>
        <p:txBody>
          <a:bodyPr/>
          <a:lstStyle/>
          <a:p>
            <a:endParaRPr lang="en-US"/>
          </a:p>
        </p:txBody>
      </p:sp>
      <p:pic>
        <p:nvPicPr>
          <p:cNvPr id="3" name="Picture 2"/>
          <p:cNvPicPr>
            <a:picLocks noChangeAspect="1"/>
          </p:cNvPicPr>
          <p:nvPr/>
        </p:nvPicPr>
        <p:blipFill>
          <a:blip r:embed="rId3"/>
          <a:stretch>
            <a:fillRect/>
          </a:stretch>
        </p:blipFill>
        <p:spPr>
          <a:xfrm>
            <a:off x="1903412" y="1447800"/>
            <a:ext cx="9172575" cy="5250401"/>
          </a:xfrm>
          <a:prstGeom prst="rect">
            <a:avLst/>
          </a:prstGeom>
        </p:spPr>
      </p:pic>
    </p:spTree>
    <p:extLst>
      <p:ext uri="{BB962C8B-B14F-4D97-AF65-F5344CB8AC3E}">
        <p14:creationId xmlns:p14="http://schemas.microsoft.com/office/powerpoint/2010/main" val="177443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219200"/>
          </a:xfrm>
        </p:spPr>
        <p:txBody>
          <a:bodyPr>
            <a:normAutofit fontScale="90000"/>
          </a:bodyPr>
          <a:lstStyle/>
          <a:p>
            <a:pPr algn="ctr"/>
            <a:r>
              <a:rPr lang="en-US" b="1" dirty="0" err="1">
                <a:latin typeface="Arial" panose="020B0604020202020204" pitchFamily="34" charset="0"/>
                <a:cs typeface="Arial" panose="020B0604020202020204" pitchFamily="34" charset="0"/>
              </a:rPr>
              <a:t>Comperision</a:t>
            </a:r>
            <a:r>
              <a:rPr lang="en-US" b="1" dirty="0">
                <a:latin typeface="Arial" panose="020B0604020202020204" pitchFamily="34" charset="0"/>
                <a:cs typeface="Arial" panose="020B0604020202020204" pitchFamily="34" charset="0"/>
              </a:rPr>
              <a:t> between ACDA, ACDF AND ACD</a:t>
            </a:r>
            <a:endParaRPr lang="en-US" b="1" dirty="0">
              <a:latin typeface="Arial" panose="020B0604020202020204" pitchFamily="34" charset="0"/>
              <a:cs typeface="Arial" panose="020B0604020202020204" pitchFamily="34" charset="0"/>
            </a:endParaRPr>
          </a:p>
        </p:txBody>
      </p:sp>
      <p:sp>
        <p:nvSpPr>
          <p:cNvPr id="6" name="Content Placeholder 5"/>
          <p:cNvSpPr>
            <a:spLocks noGrp="1"/>
          </p:cNvSpPr>
          <p:nvPr>
            <p:ph sz="half" idx="1"/>
          </p:nvPr>
        </p:nvSpPr>
        <p:spPr/>
        <p:txBody>
          <a:bodyPr/>
          <a:lstStyle/>
          <a:p>
            <a:endParaRPr lang="en-US"/>
          </a:p>
        </p:txBody>
      </p:sp>
      <p:pic>
        <p:nvPicPr>
          <p:cNvPr id="4" name="Picture 3"/>
          <p:cNvPicPr>
            <a:picLocks noChangeAspect="1"/>
          </p:cNvPicPr>
          <p:nvPr/>
        </p:nvPicPr>
        <p:blipFill>
          <a:blip r:embed="rId3"/>
          <a:stretch>
            <a:fillRect/>
          </a:stretch>
        </p:blipFill>
        <p:spPr>
          <a:xfrm>
            <a:off x="1751012" y="1524000"/>
            <a:ext cx="9782175" cy="4804170"/>
          </a:xfrm>
          <a:prstGeom prst="rect">
            <a:avLst/>
          </a:prstGeom>
        </p:spPr>
      </p:pic>
    </p:spTree>
    <p:extLst>
      <p:ext uri="{BB962C8B-B14F-4D97-AF65-F5344CB8AC3E}">
        <p14:creationId xmlns:p14="http://schemas.microsoft.com/office/powerpoint/2010/main" val="226656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219200"/>
          </a:xfrm>
        </p:spPr>
        <p:txBody>
          <a:bodyPr>
            <a:normAutofit fontScale="90000"/>
          </a:bodyPr>
          <a:lstStyle/>
          <a:p>
            <a:pPr algn="ctr"/>
            <a:r>
              <a:rPr lang="en-US" b="1" dirty="0">
                <a:latin typeface="Arial" panose="020B0604020202020204" pitchFamily="34" charset="0"/>
                <a:cs typeface="Arial" panose="020B0604020202020204" pitchFamily="34" charset="0"/>
              </a:rPr>
              <a:t>Comparison of Outcomes for ACDF with and without Anterior Plate Fixation</a:t>
            </a:r>
            <a:endParaRPr lang="en-US"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sz="half" idx="1"/>
          </p:nvPr>
        </p:nvPicPr>
        <p:blipFill>
          <a:blip r:embed="rId3"/>
          <a:stretch>
            <a:fillRect/>
          </a:stretch>
        </p:blipFill>
        <p:spPr>
          <a:xfrm>
            <a:off x="1939473" y="1295400"/>
            <a:ext cx="8864701" cy="5562600"/>
          </a:xfrm>
          <a:prstGeom prst="rect">
            <a:avLst/>
          </a:prstGeom>
        </p:spPr>
      </p:pic>
    </p:spTree>
    <p:extLst>
      <p:ext uri="{BB962C8B-B14F-4D97-AF65-F5344CB8AC3E}">
        <p14:creationId xmlns:p14="http://schemas.microsoft.com/office/powerpoint/2010/main" val="382181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panose="020B0604020202020204" pitchFamily="34" charset="0"/>
                <a:cs typeface="Arial" panose="020B0604020202020204" pitchFamily="34" charset="0"/>
              </a:rPr>
              <a:t>CONLUSION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117308" y="1701800"/>
            <a:ext cx="10387303" cy="4470400"/>
          </a:xfrm>
        </p:spPr>
        <p:txBody>
          <a:bodyPr>
            <a:normAutofit/>
          </a:bodyPr>
          <a:lstStyle/>
          <a:p>
            <a:r>
              <a:rPr lang="en-US" dirty="0">
                <a:latin typeface="Arial" panose="020B0604020202020204" pitchFamily="34" charset="0"/>
                <a:cs typeface="Arial" panose="020B0604020202020204" pitchFamily="34" charset="0"/>
              </a:rPr>
              <a:t>Anterior cervical discectomy and fusion (ACDF) is a type of neck surgery that involves removing a damaged disc to relieve spinal cord or nerve root pressure and alleviate corresponding pain, weakness, numbness, and tingling.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An </a:t>
            </a:r>
            <a:r>
              <a:rPr lang="en-US" dirty="0">
                <a:latin typeface="Arial" panose="020B0604020202020204" pitchFamily="34" charset="0"/>
                <a:cs typeface="Arial" panose="020B0604020202020204" pitchFamily="34" charset="0"/>
              </a:rPr>
              <a:t>ACDF is done with an anterior approach, which means that the surgery is done through the front of the neck as opposed to through the back of the neck. This approach has several typical </a:t>
            </a:r>
            <a:r>
              <a:rPr lang="en-US" dirty="0" err="1" smtClean="0">
                <a:latin typeface="Arial" panose="020B0604020202020204" pitchFamily="34" charset="0"/>
                <a:cs typeface="Arial" panose="020B0604020202020204" pitchFamily="34" charset="0"/>
              </a:rPr>
              <a:t>advantages:</a:t>
            </a:r>
            <a:r>
              <a:rPr lang="en-US" b="1" dirty="0" err="1" smtClean="0">
                <a:latin typeface="Arial" panose="020B0604020202020204" pitchFamily="34" charset="0"/>
                <a:cs typeface="Arial" panose="020B0604020202020204" pitchFamily="34" charset="0"/>
              </a:rPr>
              <a:t>Direct</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access to the </a:t>
            </a:r>
            <a:r>
              <a:rPr lang="en-US" b="1" dirty="0" smtClean="0">
                <a:latin typeface="Arial" panose="020B0604020202020204" pitchFamily="34" charset="0"/>
                <a:cs typeface="Arial" panose="020B0604020202020204" pitchFamily="34" charset="0"/>
              </a:rPr>
              <a:t>disc and </a:t>
            </a:r>
            <a:r>
              <a:rPr lang="en-US" b="1" dirty="0">
                <a:latin typeface="Arial" panose="020B0604020202020204" pitchFamily="34" charset="0"/>
                <a:cs typeface="Arial" panose="020B0604020202020204" pitchFamily="34" charset="0"/>
              </a:rPr>
              <a:t>Less postoperative pain</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689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9812" y="2590799"/>
            <a:ext cx="8482145" cy="1219201"/>
          </a:xfrm>
        </p:spPr>
        <p:txBody>
          <a:bodyPr>
            <a:noAutofit/>
          </a:bodyPr>
          <a:lstStyle/>
          <a:p>
            <a:pPr algn="ctr"/>
            <a:r>
              <a:rPr lang="en-US" sz="4800" b="1" dirty="0" smtClean="0">
                <a:latin typeface="Arial" panose="020B0604020202020204" pitchFamily="34" charset="0"/>
              </a:rPr>
              <a:t>THANK YOU</a:t>
            </a:r>
            <a:endParaRPr lang="en-US" sz="4800" b="1" dirty="0">
              <a:latin typeface="Arial" panose="020B0604020202020204" pitchFamily="34" charset="0"/>
            </a:endParaRPr>
          </a:p>
        </p:txBody>
      </p:sp>
      <p:sp>
        <p:nvSpPr>
          <p:cNvPr id="4" name="Google Shape;185;p33"/>
          <p:cNvSpPr txBox="1">
            <a:spLocks/>
          </p:cNvSpPr>
          <p:nvPr/>
        </p:nvSpPr>
        <p:spPr>
          <a:xfrm>
            <a:off x="3160711" y="526958"/>
            <a:ext cx="9320345" cy="62977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Open Sans"/>
              <a:buNone/>
              <a:defRPr sz="16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9pPr>
          </a:lstStyle>
          <a:p>
            <a:pPr marL="0" indent="0" algn="ctr"/>
            <a:endParaRPr lang="vi-VN" sz="2000" b="1" dirty="0">
              <a:solidFill>
                <a:schemeClr val="tx2">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03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rial" panose="020B0604020202020204" pitchFamily="34" charset="0"/>
                <a:cs typeface="Arial" panose="020B0604020202020204" pitchFamily="34" charset="0"/>
              </a:rPr>
              <a:t>DEFINITION</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1117308" y="1701800"/>
            <a:ext cx="9930103" cy="5156200"/>
          </a:xfrm>
        </p:spPr>
        <p:txBody>
          <a:bodyPr/>
          <a:lstStyle/>
          <a:p>
            <a:pPr algn="just">
              <a:lnSpc>
                <a:spcPct val="100000"/>
              </a:lnSpc>
            </a:pP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cervical herniated disc occurs when the inner portion of a disc in the cervical spine—or neck—ruptures through the outer wall of the disc</a:t>
            </a:r>
            <a:r>
              <a:rPr lang="en-US" dirty="0" smtClean="0">
                <a:latin typeface="Arial" panose="020B0604020202020204" pitchFamily="34" charset="0"/>
                <a:cs typeface="Arial" panose="020B0604020202020204" pitchFamily="34" charset="0"/>
              </a:rPr>
              <a:t>.</a:t>
            </a:r>
          </a:p>
          <a:p>
            <a:pPr algn="just">
              <a:lnSpc>
                <a:spcPct val="100000"/>
              </a:lnSpc>
            </a:pPr>
            <a:r>
              <a:rPr lang="en-US" dirty="0" smtClean="0">
                <a:latin typeface="Arial" panose="020B0604020202020204" pitchFamily="34" charset="0"/>
                <a:cs typeface="Arial" panose="020B0604020202020204" pitchFamily="34" charset="0"/>
              </a:rPr>
              <a:t>When </a:t>
            </a:r>
            <a:r>
              <a:rPr lang="en-US" dirty="0">
                <a:latin typeface="Arial" panose="020B0604020202020204" pitchFamily="34" charset="0"/>
                <a:cs typeface="Arial" panose="020B0604020202020204" pitchFamily="34" charset="0"/>
              </a:rPr>
              <a:t>a cervical disc herniates, it can impinge on or cause inflammation near one of these cervical nerves, causing pain and other symptoms to radiate along the path of the </a:t>
            </a:r>
            <a:r>
              <a:rPr lang="en-US" dirty="0" smtClean="0">
                <a:latin typeface="Arial" panose="020B0604020202020204" pitchFamily="34" charset="0"/>
                <a:cs typeface="Arial" panose="020B0604020202020204" pitchFamily="34" charset="0"/>
              </a:rPr>
              <a:t>nerve</a:t>
            </a:r>
          </a:p>
          <a:p>
            <a:pPr algn="just">
              <a:lnSpc>
                <a:spcPct val="100000"/>
              </a:lnSpc>
            </a:pPr>
            <a:r>
              <a:rPr lang="en-US" dirty="0">
                <a:latin typeface="Arial" panose="020B0604020202020204" pitchFamily="34" charset="0"/>
                <a:cs typeface="Arial" panose="020B0604020202020204" pitchFamily="34" charset="0"/>
              </a:rPr>
              <a:t>Treatment for a cervical herniated disc may include nonsurgical options to manage the symptoms, or surgery to remove the herniated portion of the disc.</a:t>
            </a:r>
          </a:p>
        </p:txBody>
      </p:sp>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CERVICAL SPINE ANATOMY</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1117309" y="1701800"/>
            <a:ext cx="6043903" cy="5156200"/>
          </a:xfrm>
        </p:spPr>
        <p:txBody>
          <a:bodyPr/>
          <a:lstStyle/>
          <a:p>
            <a:pPr algn="just">
              <a:lnSpc>
                <a:spcPct val="100000"/>
              </a:lnSpc>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cervical spine has 7 stacked bones called vertebrae, labeled C1 through C7. The top of the cervical spine connects to the skull, and the bottom connects to the upper back at about shoulder level</a:t>
            </a:r>
          </a:p>
        </p:txBody>
      </p:sp>
      <p:pic>
        <p:nvPicPr>
          <p:cNvPr id="3" name="Picture 2"/>
          <p:cNvPicPr>
            <a:picLocks noChangeAspect="1"/>
          </p:cNvPicPr>
          <p:nvPr/>
        </p:nvPicPr>
        <p:blipFill>
          <a:blip r:embed="rId3"/>
          <a:stretch>
            <a:fillRect/>
          </a:stretch>
        </p:blipFill>
        <p:spPr>
          <a:xfrm>
            <a:off x="7161211" y="1725863"/>
            <a:ext cx="4929363" cy="4293937"/>
          </a:xfrm>
          <a:prstGeom prst="rect">
            <a:avLst/>
          </a:prstGeom>
        </p:spPr>
      </p:pic>
    </p:spTree>
    <p:extLst>
      <p:ext uri="{BB962C8B-B14F-4D97-AF65-F5344CB8AC3E}">
        <p14:creationId xmlns:p14="http://schemas.microsoft.com/office/powerpoint/2010/main" val="121193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CERVICAL DISC ANATOMY</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1117309" y="1701800"/>
            <a:ext cx="6272503" cy="5156200"/>
          </a:xfrm>
        </p:spPr>
        <p:txBody>
          <a:bodyPr/>
          <a:lstStyle/>
          <a:p>
            <a:pPr marL="0" indent="0" algn="just">
              <a:lnSpc>
                <a:spcPct val="100000"/>
              </a:lnSpc>
              <a:buNone/>
            </a:pPr>
            <a:r>
              <a:rPr lang="en-US" dirty="0">
                <a:latin typeface="Arial" panose="020B0604020202020204" pitchFamily="34" charset="0"/>
                <a:cs typeface="Arial" panose="020B0604020202020204" pitchFamily="34" charset="0"/>
              </a:rPr>
              <a:t>Each cervical disc has 2 basic components</a:t>
            </a:r>
            <a:r>
              <a:rPr lang="en-US" dirty="0" smtClean="0">
                <a:latin typeface="Arial" panose="020B0604020202020204" pitchFamily="34" charset="0"/>
                <a:cs typeface="Arial" panose="020B0604020202020204" pitchFamily="34" charset="0"/>
              </a:rPr>
              <a:t>:</a:t>
            </a:r>
          </a:p>
          <a:p>
            <a:pPr algn="just">
              <a:lnSpc>
                <a:spcPct val="100000"/>
              </a:lnSpc>
            </a:pPr>
            <a:r>
              <a:rPr lang="en-US" b="1" dirty="0">
                <a:latin typeface="Arial" panose="020B0604020202020204" pitchFamily="34" charset="0"/>
                <a:cs typeface="Arial" panose="020B0604020202020204" pitchFamily="34" charset="0"/>
              </a:rPr>
              <a:t>Outer layer</a:t>
            </a:r>
            <a:r>
              <a:rPr lang="en-US" dirty="0">
                <a:latin typeface="Arial" panose="020B0604020202020204" pitchFamily="34" charset="0"/>
                <a:cs typeface="Arial" panose="020B0604020202020204" pitchFamily="34" charset="0"/>
              </a:rPr>
              <a:t>. This tough exterior, called the </a:t>
            </a:r>
            <a:r>
              <a:rPr lang="en-US" dirty="0" smtClean="0">
                <a:latin typeface="Arial" panose="020B0604020202020204" pitchFamily="34" charset="0"/>
                <a:cs typeface="Arial" panose="020B0604020202020204" pitchFamily="34" charset="0"/>
              </a:rPr>
              <a:t>annulus </a:t>
            </a:r>
            <a:r>
              <a:rPr lang="en-US" dirty="0" err="1" smtClean="0">
                <a:latin typeface="Arial" panose="020B0604020202020204" pitchFamily="34" charset="0"/>
                <a:cs typeface="Arial" panose="020B0604020202020204" pitchFamily="34" charset="0"/>
              </a:rPr>
              <a:t>fibrosus</a:t>
            </a:r>
            <a:r>
              <a:rPr lang="en-US" dirty="0">
                <a:latin typeface="Arial" panose="020B0604020202020204" pitchFamily="34" charset="0"/>
                <a:cs typeface="Arial" panose="020B0604020202020204" pitchFamily="34" charset="0"/>
              </a:rPr>
              <a:t>, is comprised of collagen fibers that surround and protect the inner </a:t>
            </a:r>
            <a:r>
              <a:rPr lang="en-US" dirty="0" smtClean="0">
                <a:latin typeface="Arial" panose="020B0604020202020204" pitchFamily="34" charset="0"/>
                <a:cs typeface="Arial" panose="020B0604020202020204" pitchFamily="34" charset="0"/>
              </a:rPr>
              <a:t>core.</a:t>
            </a:r>
          </a:p>
          <a:p>
            <a:pPr algn="just">
              <a:lnSpc>
                <a:spcPct val="100000"/>
              </a:lnSpc>
            </a:pPr>
            <a:r>
              <a:rPr lang="en-US" b="1" dirty="0">
                <a:latin typeface="Arial" panose="020B0604020202020204" pitchFamily="34" charset="0"/>
                <a:cs typeface="Arial" panose="020B0604020202020204" pitchFamily="34" charset="0"/>
              </a:rPr>
              <a:t>Inner core</a:t>
            </a:r>
            <a:r>
              <a:rPr lang="en-US" dirty="0">
                <a:latin typeface="Arial" panose="020B0604020202020204" pitchFamily="34" charset="0"/>
                <a:cs typeface="Arial" panose="020B0604020202020204" pitchFamily="34" charset="0"/>
              </a:rPr>
              <a:t>. This soft jelly interior, called the nucleus </a:t>
            </a:r>
            <a:r>
              <a:rPr lang="en-US" dirty="0" err="1" smtClean="0">
                <a:latin typeface="Arial" panose="020B0604020202020204" pitchFamily="34" charset="0"/>
                <a:cs typeface="Arial" panose="020B0604020202020204" pitchFamily="34" charset="0"/>
              </a:rPr>
              <a:t>pulposus</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a loose, fibrous network suspended in </a:t>
            </a:r>
            <a:r>
              <a:rPr lang="en-US" dirty="0" err="1" smtClean="0">
                <a:latin typeface="Arial" panose="020B0604020202020204" pitchFamily="34" charset="0"/>
                <a:cs typeface="Arial" panose="020B0604020202020204" pitchFamily="34" charset="0"/>
              </a:rPr>
              <a:t>mucoprotein</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gel that is sealed by the annulus </a:t>
            </a:r>
            <a:r>
              <a:rPr lang="en-US" dirty="0" err="1" smtClean="0">
                <a:latin typeface="Arial" panose="020B0604020202020204" pitchFamily="34" charset="0"/>
                <a:cs typeface="Arial" panose="020B0604020202020204" pitchFamily="34" charset="0"/>
              </a:rPr>
              <a:t>fibrosus</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9812" y="1905000"/>
            <a:ext cx="4799013" cy="3247332"/>
          </a:xfrm>
          <a:prstGeom prst="rect">
            <a:avLst/>
          </a:prstGeom>
        </p:spPr>
      </p:pic>
    </p:spTree>
    <p:extLst>
      <p:ext uri="{BB962C8B-B14F-4D97-AF65-F5344CB8AC3E}">
        <p14:creationId xmlns:p14="http://schemas.microsoft.com/office/powerpoint/2010/main" val="374919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panose="020B0604020202020204" pitchFamily="34" charset="0"/>
                <a:cs typeface="Arial" panose="020B0604020202020204" pitchFamily="34" charset="0"/>
              </a:rPr>
              <a:t>CERVICAL NERVE ANATOMY</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989012" y="1701800"/>
            <a:ext cx="6272503" cy="5156200"/>
          </a:xfrm>
        </p:spPr>
        <p:txBody>
          <a:bodyPr>
            <a:normAutofit/>
          </a:bodyPr>
          <a:lstStyle/>
          <a:p>
            <a:r>
              <a:rPr lang="en-US" dirty="0"/>
              <a:t>here are 8 pairs of </a:t>
            </a:r>
            <a:r>
              <a:rPr lang="en-US" dirty="0" smtClean="0"/>
              <a:t>spinal nerves in the cervical spine, </a:t>
            </a:r>
            <a:r>
              <a:rPr lang="en-US" dirty="0"/>
              <a:t>labeled C1 to C8. </a:t>
            </a:r>
            <a:endParaRPr lang="en-US" dirty="0" smtClean="0"/>
          </a:p>
          <a:p>
            <a:r>
              <a:rPr lang="en-US" dirty="0" smtClean="0"/>
              <a:t>Each </a:t>
            </a:r>
            <a:r>
              <a:rPr lang="en-US" dirty="0"/>
              <a:t>spinal nerve is supplied by 2 nerve roots. The anterior root, located in front, carries motor signals from the brain out to the body. The posterior root, located in back, carries sensory signals from the body back to the brain.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012" y="1701800"/>
            <a:ext cx="4537894" cy="4013200"/>
          </a:xfrm>
          <a:prstGeom prst="rect">
            <a:avLst/>
          </a:prstGeom>
        </p:spPr>
      </p:pic>
    </p:spTree>
    <p:extLst>
      <p:ext uri="{BB962C8B-B14F-4D97-AF65-F5344CB8AC3E}">
        <p14:creationId xmlns:p14="http://schemas.microsoft.com/office/powerpoint/2010/main" val="182860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rial" panose="020B0604020202020204" pitchFamily="34" charset="0"/>
                <a:cs typeface="Arial" panose="020B0604020202020204" pitchFamily="34" charset="0"/>
              </a:rPr>
              <a:t>DIAGNOSIS</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989012" y="1701800"/>
            <a:ext cx="9601200" cy="5156200"/>
          </a:xfrm>
        </p:spPr>
        <p:txBody>
          <a:bodyPr>
            <a:normAutofit lnSpcReduction="10000"/>
          </a:bodyPr>
          <a:lstStyle/>
          <a:p>
            <a:r>
              <a:rPr lang="en-US" dirty="0">
                <a:latin typeface="Arial" panose="020B0604020202020204" pitchFamily="34" charset="0"/>
                <a:cs typeface="Arial" panose="020B0604020202020204" pitchFamily="34" charset="0"/>
              </a:rPr>
              <a:t>The following may be used to diagnose a cervical disc herniation:</a:t>
            </a:r>
          </a:p>
          <a:p>
            <a:r>
              <a:rPr lang="en-US" b="1" dirty="0">
                <a:latin typeface="Arial" panose="020B0604020202020204" pitchFamily="34" charset="0"/>
                <a:cs typeface="Arial" panose="020B0604020202020204" pitchFamily="34" charset="0"/>
              </a:rPr>
              <a:t>Medical history</a:t>
            </a:r>
            <a:r>
              <a:rPr lang="en-US" dirty="0">
                <a:latin typeface="Arial" panose="020B0604020202020204" pitchFamily="34" charset="0"/>
                <a:cs typeface="Arial" panose="020B0604020202020204" pitchFamily="34" charset="0"/>
              </a:rPr>
              <a:t>, including symptoms and past neck injuries or surgeries.</a:t>
            </a:r>
          </a:p>
          <a:p>
            <a:r>
              <a:rPr lang="en-US" b="1" dirty="0">
                <a:latin typeface="Arial" panose="020B0604020202020204" pitchFamily="34" charset="0"/>
                <a:cs typeface="Arial" panose="020B0604020202020204" pitchFamily="34" charset="0"/>
              </a:rPr>
              <a:t>Physical examination</a:t>
            </a:r>
            <a:r>
              <a:rPr lang="en-US" dirty="0">
                <a:latin typeface="Arial" panose="020B0604020202020204" pitchFamily="34" charset="0"/>
                <a:cs typeface="Arial" panose="020B0604020202020204" pitchFamily="34" charset="0"/>
              </a:rPr>
              <a:t> to identify which nerve(s) might be compressed.</a:t>
            </a:r>
          </a:p>
          <a:p>
            <a:r>
              <a:rPr lang="en-US" b="1" dirty="0">
                <a:latin typeface="Arial" panose="020B0604020202020204" pitchFamily="34" charset="0"/>
                <a:cs typeface="Arial" panose="020B0604020202020204" pitchFamily="34" charset="0"/>
              </a:rPr>
              <a:t>Blood tests</a:t>
            </a:r>
            <a:r>
              <a:rPr lang="en-US" dirty="0">
                <a:latin typeface="Arial" panose="020B0604020202020204" pitchFamily="34" charset="0"/>
                <a:cs typeface="Arial" panose="020B0604020202020204" pitchFamily="34" charset="0"/>
              </a:rPr>
              <a:t> to look for inflammation, tumor, or other conditions that might be causing the symptoms.</a:t>
            </a:r>
          </a:p>
          <a:p>
            <a:r>
              <a:rPr lang="en-US" b="1" dirty="0">
                <a:latin typeface="Arial" panose="020B0604020202020204" pitchFamily="34" charset="0"/>
                <a:cs typeface="Arial" panose="020B0604020202020204" pitchFamily="34" charset="0"/>
              </a:rPr>
              <a:t>Imaging tests</a:t>
            </a:r>
            <a:r>
              <a:rPr lang="en-US" dirty="0">
                <a:latin typeface="Arial" panose="020B0604020202020204" pitchFamily="34" charset="0"/>
                <a:cs typeface="Arial" panose="020B0604020202020204" pitchFamily="34" charset="0"/>
              </a:rPr>
              <a:t> to look for a herniated disc or damage to the vertebrae or other tissues of the spine. This may include X-rays, CT scan, or an MRI.</a:t>
            </a:r>
          </a:p>
          <a:p>
            <a:r>
              <a:rPr lang="en-US" dirty="0"/>
              <a:t/>
            </a:r>
            <a:br>
              <a:rPr lang="en-US" dirty="0"/>
            </a:br>
            <a:endParaRPr lang="en-US" dirty="0"/>
          </a:p>
        </p:txBody>
      </p:sp>
    </p:spTree>
    <p:extLst>
      <p:ext uri="{BB962C8B-B14F-4D97-AF65-F5344CB8AC3E}">
        <p14:creationId xmlns:p14="http://schemas.microsoft.com/office/powerpoint/2010/main" val="34827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normAutofit/>
          </a:bodyPr>
          <a:lstStyle/>
          <a:p>
            <a:pPr algn="ctr"/>
            <a:r>
              <a:rPr lang="en-US" b="1" dirty="0" smtClean="0">
                <a:latin typeface="Arial" panose="020B0604020202020204" pitchFamily="34" charset="0"/>
                <a:cs typeface="Arial" panose="020B0604020202020204" pitchFamily="34" charset="0"/>
              </a:rPr>
              <a:t>DIAGNOSIS</a:t>
            </a:r>
            <a:endParaRPr lang="en-US" b="1"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608012" y="1295400"/>
            <a:ext cx="11430000" cy="5562600"/>
          </a:xfrm>
        </p:spPr>
        <p:txBody>
          <a:bodyPr>
            <a:normAutofit fontScale="92500"/>
          </a:bodyPr>
          <a:lstStyle/>
          <a:p>
            <a:pPr marL="0" indent="0">
              <a:buNone/>
            </a:pPr>
            <a:r>
              <a:rPr lang="en-US" b="1" dirty="0" smtClean="0">
                <a:latin typeface="Arial" panose="020B0604020202020204" pitchFamily="34" charset="0"/>
                <a:cs typeface="Arial" panose="020B0604020202020204" pitchFamily="34" charset="0"/>
              </a:rPr>
              <a:t>Physical examination</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solitary nerve lesions due to compression by a herniated disc in the cervical </a:t>
            </a:r>
            <a:r>
              <a:rPr lang="en-US" dirty="0" smtClean="0">
                <a:latin typeface="Arial" panose="020B0604020202020204" pitchFamily="34" charset="0"/>
                <a:cs typeface="Arial" panose="020B0604020202020204" pitchFamily="34" charset="0"/>
              </a:rPr>
              <a:t>spine</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C2 </a:t>
            </a:r>
            <a:r>
              <a:rPr lang="en-US" b="1" dirty="0">
                <a:latin typeface="Arial" panose="020B0604020202020204" pitchFamily="34" charset="0"/>
                <a:cs typeface="Arial" panose="020B0604020202020204" pitchFamily="34" charset="0"/>
              </a:rPr>
              <a:t>Nerve</a:t>
            </a:r>
            <a:r>
              <a:rPr lang="en-US" dirty="0">
                <a:latin typeface="Arial" panose="020B0604020202020204" pitchFamily="34" charset="0"/>
                <a:cs typeface="Arial" panose="020B0604020202020204" pitchFamily="34" charset="0"/>
              </a:rPr>
              <a:t> – eye or ear pain, </a:t>
            </a:r>
            <a:r>
              <a:rPr lang="en-US" dirty="0" smtClean="0">
                <a:latin typeface="Arial" panose="020B0604020202020204" pitchFamily="34" charset="0"/>
                <a:cs typeface="Arial" panose="020B0604020202020204" pitchFamily="34" charset="0"/>
              </a:rPr>
              <a:t>headache.</a:t>
            </a:r>
          </a:p>
          <a:p>
            <a:pPr>
              <a:buFontTx/>
              <a:buChar char="-"/>
            </a:pPr>
            <a:r>
              <a:rPr lang="en-US" b="1" dirty="0" smtClean="0">
                <a:latin typeface="Arial" panose="020B0604020202020204" pitchFamily="34" charset="0"/>
                <a:cs typeface="Arial" panose="020B0604020202020204" pitchFamily="34" charset="0"/>
              </a:rPr>
              <a:t>C3</a:t>
            </a:r>
            <a:r>
              <a:rPr lang="en-US" b="1" dirty="0">
                <a:latin typeface="Arial" panose="020B0604020202020204" pitchFamily="34" charset="0"/>
                <a:cs typeface="Arial" panose="020B0604020202020204" pitchFamily="34" charset="0"/>
              </a:rPr>
              <a:t>, C4 Nerve</a:t>
            </a:r>
            <a:r>
              <a:rPr lang="en-US" dirty="0">
                <a:latin typeface="Arial" panose="020B0604020202020204" pitchFamily="34" charset="0"/>
                <a:cs typeface="Arial" panose="020B0604020202020204" pitchFamily="34" charset="0"/>
              </a:rPr>
              <a:t> – vague neck</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trapezial</a:t>
            </a:r>
            <a:r>
              <a:rPr lang="en-US" dirty="0">
                <a:latin typeface="Arial" panose="020B0604020202020204" pitchFamily="34" charset="0"/>
                <a:cs typeface="Arial" panose="020B0604020202020204" pitchFamily="34" charset="0"/>
              </a:rPr>
              <a:t> tenderness, and muscle </a:t>
            </a:r>
            <a:r>
              <a:rPr lang="en-US" dirty="0" smtClean="0">
                <a:latin typeface="Arial" panose="020B0604020202020204" pitchFamily="34" charset="0"/>
                <a:cs typeface="Arial" panose="020B0604020202020204" pitchFamily="34" charset="0"/>
              </a:rPr>
              <a:t>spasms.</a:t>
            </a:r>
          </a:p>
          <a:p>
            <a:pPr>
              <a:buFontTx/>
              <a:buChar char="-"/>
            </a:pPr>
            <a:r>
              <a:rPr lang="en-US" b="1" dirty="0">
                <a:latin typeface="Arial" panose="020B0604020202020204" pitchFamily="34" charset="0"/>
                <a:cs typeface="Arial" panose="020B0604020202020204" pitchFamily="34" charset="0"/>
              </a:rPr>
              <a:t>C5 Nerve</a:t>
            </a:r>
            <a:r>
              <a:rPr lang="en-US" dirty="0">
                <a:latin typeface="Arial" panose="020B0604020202020204" pitchFamily="34" charset="0"/>
                <a:cs typeface="Arial" panose="020B0604020202020204" pitchFamily="34" charset="0"/>
              </a:rPr>
              <a:t> – neck, shoulder, and scapula pain. Lateral arm paresthesia. Primary motions affected include shoulder abduction and elbow </a:t>
            </a:r>
            <a:r>
              <a:rPr lang="en-US" dirty="0" smtClean="0">
                <a:latin typeface="Arial" panose="020B0604020202020204" pitchFamily="34" charset="0"/>
                <a:cs typeface="Arial" panose="020B0604020202020204" pitchFamily="34" charset="0"/>
              </a:rPr>
              <a:t>flexion</a:t>
            </a:r>
          </a:p>
          <a:p>
            <a:pPr>
              <a:buFontTx/>
              <a:buChar char="-"/>
            </a:pPr>
            <a:r>
              <a:rPr lang="en-US" b="1" dirty="0" smtClean="0">
                <a:latin typeface="Arial" panose="020B0604020202020204" pitchFamily="34" charset="0"/>
                <a:cs typeface="Arial" panose="020B0604020202020204" pitchFamily="34" charset="0"/>
              </a:rPr>
              <a:t>C6 </a:t>
            </a:r>
            <a:r>
              <a:rPr lang="en-US" b="1" dirty="0">
                <a:latin typeface="Arial" panose="020B0604020202020204" pitchFamily="34" charset="0"/>
                <a:cs typeface="Arial" panose="020B0604020202020204" pitchFamily="34" charset="0"/>
              </a:rPr>
              <a:t>Nerve</a:t>
            </a:r>
            <a:r>
              <a:rPr lang="en-US" dirty="0">
                <a:latin typeface="Arial" panose="020B0604020202020204" pitchFamily="34" charset="0"/>
                <a:cs typeface="Arial" panose="020B0604020202020204" pitchFamily="34" charset="0"/>
              </a:rPr>
              <a:t> – neck, shoulder, and scapula pain. Paresthesia of the lateral forearm, lateral hand, and lateral two digits. Primary motions affected include elbow flexion and wrist </a:t>
            </a:r>
            <a:r>
              <a:rPr lang="en-US" dirty="0" smtClean="0">
                <a:latin typeface="Arial" panose="020B0604020202020204" pitchFamily="34" charset="0"/>
                <a:cs typeface="Arial" panose="020B0604020202020204" pitchFamily="34" charset="0"/>
              </a:rPr>
              <a:t>extension</a:t>
            </a:r>
          </a:p>
          <a:p>
            <a:pPr>
              <a:buFontTx/>
              <a:buChar char="-"/>
            </a:pPr>
            <a:r>
              <a:rPr lang="en-US" b="1" dirty="0">
                <a:latin typeface="Arial" panose="020B0604020202020204" pitchFamily="34" charset="0"/>
                <a:cs typeface="Arial" panose="020B0604020202020204" pitchFamily="34" charset="0"/>
              </a:rPr>
              <a:t>C7 Nerve</a:t>
            </a:r>
            <a:r>
              <a:rPr lang="en-US" dirty="0">
                <a:latin typeface="Arial" panose="020B0604020202020204" pitchFamily="34" charset="0"/>
                <a:cs typeface="Arial" panose="020B0604020202020204" pitchFamily="34" charset="0"/>
              </a:rPr>
              <a:t> – neck and shoulder pain. Paresthesia of the posterior forearm and third digit. Primary motions affected include elbow extension and wrist </a:t>
            </a:r>
            <a:r>
              <a:rPr lang="en-US" dirty="0" smtClean="0">
                <a:latin typeface="Arial" panose="020B0604020202020204" pitchFamily="34" charset="0"/>
                <a:cs typeface="Arial" panose="020B0604020202020204" pitchFamily="34" charset="0"/>
              </a:rPr>
              <a:t>flexion</a:t>
            </a:r>
          </a:p>
          <a:p>
            <a:pPr>
              <a:buFontTx/>
              <a:buChar char="-"/>
            </a:pPr>
            <a:r>
              <a:rPr lang="en-US" b="1" dirty="0">
                <a:latin typeface="Arial" panose="020B0604020202020204" pitchFamily="34" charset="0"/>
                <a:cs typeface="Arial" panose="020B0604020202020204" pitchFamily="34" charset="0"/>
              </a:rPr>
              <a:t>C8 Nerve</a:t>
            </a:r>
            <a:r>
              <a:rPr lang="en-US" dirty="0">
                <a:latin typeface="Arial" panose="020B0604020202020204" pitchFamily="34" charset="0"/>
                <a:cs typeface="Arial" panose="020B0604020202020204" pitchFamily="34" charset="0"/>
              </a:rPr>
              <a:t> – neck and shoulder pain. Paresthesia of the medial forearm, medial hand, and medial two digits. Weakness during finger flexion, handgrip, and thumb extension.</a:t>
            </a:r>
          </a:p>
          <a:p>
            <a:pPr>
              <a:buFontTx/>
              <a:buChar char="-"/>
            </a:pPr>
            <a:endParaRPr lang="en-US" b="1"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56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3"/>
          <a:stretch>
            <a:fillRect/>
          </a:stretch>
        </p:blipFill>
        <p:spPr>
          <a:xfrm>
            <a:off x="2842510" y="685800"/>
            <a:ext cx="6779235" cy="5486400"/>
          </a:xfrm>
          <a:prstGeom prst="rect">
            <a:avLst/>
          </a:prstGeom>
        </p:spPr>
      </p:pic>
    </p:spTree>
    <p:extLst>
      <p:ext uri="{BB962C8B-B14F-4D97-AF65-F5344CB8AC3E}">
        <p14:creationId xmlns:p14="http://schemas.microsoft.com/office/powerpoint/2010/main" val="320779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bookstack presentation (widescreen)</Template>
  <TotalTime>1407</TotalTime>
  <Words>816</Words>
  <Application>Microsoft Office PowerPoint</Application>
  <PresentationFormat>Custom</PresentationFormat>
  <Paragraphs>129</Paragraphs>
  <Slides>29</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Century Gothic</vt:lpstr>
      <vt:lpstr>Open Sans</vt:lpstr>
      <vt:lpstr>Books 16x9</vt:lpstr>
      <vt:lpstr>ANTERIOR CERVICAL DISCECTOMY AND FUSION FOR TREATING CERVICAL DISC HERNIATION</vt:lpstr>
      <vt:lpstr>PowerPoint Presentation</vt:lpstr>
      <vt:lpstr>DEFINITION</vt:lpstr>
      <vt:lpstr>CERVICAL SPINE ANATOMY</vt:lpstr>
      <vt:lpstr>CERVICAL DISC ANATOMY</vt:lpstr>
      <vt:lpstr>CERVICAL NERVE ANATOMY</vt:lpstr>
      <vt:lpstr>DIAGNOSIS</vt:lpstr>
      <vt:lpstr>DIAGNOSIS</vt:lpstr>
      <vt:lpstr>PowerPoint Presentation</vt:lpstr>
      <vt:lpstr>DIAGNOSIS</vt:lpstr>
      <vt:lpstr>DIFFERENTIAL DIAGNOSIS</vt:lpstr>
      <vt:lpstr>PowerPoint Presentation</vt:lpstr>
      <vt:lpstr>SURGICAL OPTIONS</vt:lpstr>
      <vt:lpstr>INDICATION ACDF</vt:lpstr>
      <vt:lpstr>CONTRAINDICATION</vt:lpstr>
      <vt:lpstr>MAIN STEPS OF ACDF</vt:lpstr>
      <vt:lpstr>MAIN STEPS OF ACDF</vt:lpstr>
      <vt:lpstr>MAIN STEPS OF ACDF</vt:lpstr>
      <vt:lpstr>MAIN STEPS OF ACDF</vt:lpstr>
      <vt:lpstr>MAIN STEPS OF ACDF</vt:lpstr>
      <vt:lpstr>COMPLICATIONS</vt:lpstr>
      <vt:lpstr>PowerPoint Presentation</vt:lpstr>
      <vt:lpstr>Comperision between ACDA, ACDF AND ACD</vt:lpstr>
      <vt:lpstr>Comperision between ACDA, ACDF AND ACD</vt:lpstr>
      <vt:lpstr>Comperision between ACDA, ACDF AND ACD</vt:lpstr>
      <vt:lpstr>Comperision between ACDA, ACDF AND ACD</vt:lpstr>
      <vt:lpstr>Comparison of Outcomes for ACDF with and without Anterior Plate Fixation</vt:lpstr>
      <vt:lpstr>CONLUSION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ANTERIOR CERVICAL DISCECTOMY AND FUSION FOR TREATING CERVICAL DISC HERNIATION</dc:title>
  <dc:creator>DELL</dc:creator>
  <cp:lastModifiedBy>DELL</cp:lastModifiedBy>
  <cp:revision>57</cp:revision>
  <dcterms:created xsi:type="dcterms:W3CDTF">2022-08-06T10:26:49Z</dcterms:created>
  <dcterms:modified xsi:type="dcterms:W3CDTF">2022-08-10T10:24:16Z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