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7" r:id="rId3"/>
    <p:sldId id="257" r:id="rId4"/>
    <p:sldId id="260" r:id="rId5"/>
    <p:sldId id="261" r:id="rId6"/>
    <p:sldId id="258" r:id="rId7"/>
    <p:sldId id="262" r:id="rId8"/>
    <p:sldId id="263" r:id="rId9"/>
    <p:sldId id="265" r:id="rId10"/>
    <p:sldId id="300" r:id="rId11"/>
    <p:sldId id="270" r:id="rId12"/>
    <p:sldId id="281" r:id="rId13"/>
    <p:sldId id="282" r:id="rId14"/>
    <p:sldId id="299" r:id="rId15"/>
    <p:sldId id="276" r:id="rId16"/>
    <p:sldId id="277" r:id="rId17"/>
    <p:sldId id="268" r:id="rId18"/>
    <p:sldId id="272" r:id="rId19"/>
    <p:sldId id="274" r:id="rId20"/>
    <p:sldId id="266" r:id="rId21"/>
    <p:sldId id="269" r:id="rId22"/>
    <p:sldId id="284" r:id="rId23"/>
    <p:sldId id="287" r:id="rId24"/>
    <p:sldId id="288" r:id="rId25"/>
    <p:sldId id="289" r:id="rId26"/>
    <p:sldId id="290" r:id="rId27"/>
    <p:sldId id="295" r:id="rId28"/>
    <p:sldId id="296" r:id="rId29"/>
    <p:sldId id="292" r:id="rId30"/>
    <p:sldId id="293" r:id="rId31"/>
    <p:sldId id="294" r:id="rId32"/>
    <p:sldId id="297"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8043" autoAdjust="0"/>
  </p:normalViewPr>
  <p:slideViewPr>
    <p:cSldViewPr snapToGrid="0">
      <p:cViewPr varScale="1">
        <p:scale>
          <a:sx n="49" d="100"/>
          <a:sy n="49" d="100"/>
        </p:scale>
        <p:origin x="141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0E0FD-52F2-4775-A7A6-26A45634477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7901D5F-91F1-45D4-ADA7-C9349C874F85}">
      <dgm:prSet phldrT="[Text]"/>
      <dgm:spPr/>
      <dgm:t>
        <a:bodyPr/>
        <a:lstStyle/>
        <a:p>
          <a:r>
            <a:rPr lang="en-US"/>
            <a:t>Pathology</a:t>
          </a:r>
        </a:p>
      </dgm:t>
    </dgm:pt>
    <dgm:pt modelId="{19D549BE-8477-401F-8275-234F1C8D452F}" type="parTrans" cxnId="{556A5420-80AD-4D5E-B9F2-1D7C89A396AE}">
      <dgm:prSet/>
      <dgm:spPr/>
      <dgm:t>
        <a:bodyPr/>
        <a:lstStyle/>
        <a:p>
          <a:endParaRPr lang="en-US"/>
        </a:p>
      </dgm:t>
    </dgm:pt>
    <dgm:pt modelId="{3B28E6BB-999C-4682-9193-00679BA9A37F}" type="sibTrans" cxnId="{556A5420-80AD-4D5E-B9F2-1D7C89A396AE}">
      <dgm:prSet/>
      <dgm:spPr/>
      <dgm:t>
        <a:bodyPr/>
        <a:lstStyle/>
        <a:p>
          <a:endParaRPr lang="en-US"/>
        </a:p>
      </dgm:t>
    </dgm:pt>
    <dgm:pt modelId="{AA9618F1-8204-4551-9F1E-0F2178A557B3}">
      <dgm:prSet phldrT="[Text]"/>
      <dgm:spPr/>
      <dgm:t>
        <a:bodyPr/>
        <a:lstStyle/>
        <a:p>
          <a:r>
            <a:rPr lang="en-US"/>
            <a:t>MRI, CT, XQ,…</a:t>
          </a:r>
        </a:p>
      </dgm:t>
    </dgm:pt>
    <dgm:pt modelId="{30552CFF-0C84-4071-A484-E671F2C32C69}" type="parTrans" cxnId="{26004283-4509-4264-8DD3-9020C01CE651}">
      <dgm:prSet/>
      <dgm:spPr/>
      <dgm:t>
        <a:bodyPr/>
        <a:lstStyle/>
        <a:p>
          <a:endParaRPr lang="en-US"/>
        </a:p>
      </dgm:t>
    </dgm:pt>
    <dgm:pt modelId="{7BF83775-CCE6-40DF-BD9B-1F52F2F9D7EC}" type="sibTrans" cxnId="{26004283-4509-4264-8DD3-9020C01CE651}">
      <dgm:prSet/>
      <dgm:spPr/>
      <dgm:t>
        <a:bodyPr/>
        <a:lstStyle/>
        <a:p>
          <a:endParaRPr lang="en-US"/>
        </a:p>
      </dgm:t>
    </dgm:pt>
    <dgm:pt modelId="{E75CA02F-B8FD-4270-B982-6346479E71E1}">
      <dgm:prSet/>
      <dgm:spPr/>
      <dgm:t>
        <a:bodyPr/>
        <a:lstStyle/>
        <a:p>
          <a:r>
            <a:rPr lang="en-US"/>
            <a:t>Colonoscopy</a:t>
          </a:r>
        </a:p>
      </dgm:t>
    </dgm:pt>
    <dgm:pt modelId="{5CD340C0-C4D2-4B50-A1B4-B7B6BC4CD9F5}" type="parTrans" cxnId="{040BA47C-DEF6-406F-BDE2-751E207FD08F}">
      <dgm:prSet/>
      <dgm:spPr/>
      <dgm:t>
        <a:bodyPr/>
        <a:lstStyle/>
        <a:p>
          <a:endParaRPr lang="en-US"/>
        </a:p>
      </dgm:t>
    </dgm:pt>
    <dgm:pt modelId="{4FE1261E-B4B3-4663-B42E-714694768034}" type="sibTrans" cxnId="{040BA47C-DEF6-406F-BDE2-751E207FD08F}">
      <dgm:prSet/>
      <dgm:spPr/>
      <dgm:t>
        <a:bodyPr/>
        <a:lstStyle/>
        <a:p>
          <a:endParaRPr lang="en-US"/>
        </a:p>
      </dgm:t>
    </dgm:pt>
    <dgm:pt modelId="{9722E654-A872-45AF-8ABB-2F4E95D20908}" type="pres">
      <dgm:prSet presAssocID="{71D0E0FD-52F2-4775-A7A6-26A45634477F}" presName="outerComposite" presStyleCnt="0">
        <dgm:presLayoutVars>
          <dgm:chMax val="5"/>
          <dgm:dir/>
          <dgm:resizeHandles val="exact"/>
        </dgm:presLayoutVars>
      </dgm:prSet>
      <dgm:spPr/>
    </dgm:pt>
    <dgm:pt modelId="{0501EF7D-AF83-474C-89FC-2387F67CF0D4}" type="pres">
      <dgm:prSet presAssocID="{71D0E0FD-52F2-4775-A7A6-26A45634477F}" presName="dummyMaxCanvas" presStyleCnt="0">
        <dgm:presLayoutVars/>
      </dgm:prSet>
      <dgm:spPr/>
    </dgm:pt>
    <dgm:pt modelId="{C0B709F6-AE10-4124-92B1-D5949CDD562A}" type="pres">
      <dgm:prSet presAssocID="{71D0E0FD-52F2-4775-A7A6-26A45634477F}" presName="ThreeNodes_1" presStyleLbl="node1" presStyleIdx="0" presStyleCnt="3" custScaleX="56033" custLinFactNeighborX="-12296" custLinFactNeighborY="-9188">
        <dgm:presLayoutVars>
          <dgm:bulletEnabled val="1"/>
        </dgm:presLayoutVars>
      </dgm:prSet>
      <dgm:spPr/>
    </dgm:pt>
    <dgm:pt modelId="{7D3A3626-E8E5-456C-8835-93A4807CD51C}" type="pres">
      <dgm:prSet presAssocID="{71D0E0FD-52F2-4775-A7A6-26A45634477F}" presName="ThreeNodes_2" presStyleLbl="node1" presStyleIdx="1" presStyleCnt="3" custScaleX="51616" custLinFactNeighborX="-7053" custLinFactNeighborY="-4266">
        <dgm:presLayoutVars>
          <dgm:bulletEnabled val="1"/>
        </dgm:presLayoutVars>
      </dgm:prSet>
      <dgm:spPr/>
    </dgm:pt>
    <dgm:pt modelId="{F5D42BC8-2132-4DEC-8CC3-6C5CA539EBF6}" type="pres">
      <dgm:prSet presAssocID="{71D0E0FD-52F2-4775-A7A6-26A45634477F}" presName="ThreeNodes_3" presStyleLbl="node1" presStyleIdx="2" presStyleCnt="3" custScaleX="59237" custLinFactNeighborX="-841" custLinFactNeighborY="-5546">
        <dgm:presLayoutVars>
          <dgm:bulletEnabled val="1"/>
        </dgm:presLayoutVars>
      </dgm:prSet>
      <dgm:spPr/>
    </dgm:pt>
    <dgm:pt modelId="{F8B98357-A645-4980-A900-91295FADD976}" type="pres">
      <dgm:prSet presAssocID="{71D0E0FD-52F2-4775-A7A6-26A45634477F}" presName="ThreeConn_1-2" presStyleLbl="fgAccFollowNode1" presStyleIdx="0" presStyleCnt="2" custLinFactX="-104506" custLinFactNeighborX="-200000" custLinFactNeighborY="-14747">
        <dgm:presLayoutVars>
          <dgm:bulletEnabled val="1"/>
        </dgm:presLayoutVars>
      </dgm:prSet>
      <dgm:spPr/>
    </dgm:pt>
    <dgm:pt modelId="{A88A1D0B-0144-4900-83C8-AFBC5F14E2D8}" type="pres">
      <dgm:prSet presAssocID="{71D0E0FD-52F2-4775-A7A6-26A45634477F}" presName="ThreeConn_2-3" presStyleLbl="fgAccFollowNode1" presStyleIdx="1" presStyleCnt="2" custLinFactX="-100000" custLinFactNeighborX="-174203" custLinFactNeighborY="-6482">
        <dgm:presLayoutVars>
          <dgm:bulletEnabled val="1"/>
        </dgm:presLayoutVars>
      </dgm:prSet>
      <dgm:spPr/>
    </dgm:pt>
    <dgm:pt modelId="{64666CA8-AF60-4756-8A07-E9E858E8904E}" type="pres">
      <dgm:prSet presAssocID="{71D0E0FD-52F2-4775-A7A6-26A45634477F}" presName="ThreeNodes_1_text" presStyleLbl="node1" presStyleIdx="2" presStyleCnt="3">
        <dgm:presLayoutVars>
          <dgm:bulletEnabled val="1"/>
        </dgm:presLayoutVars>
      </dgm:prSet>
      <dgm:spPr/>
    </dgm:pt>
    <dgm:pt modelId="{C52EB3C9-A26F-4795-880B-551A32F2C0E3}" type="pres">
      <dgm:prSet presAssocID="{71D0E0FD-52F2-4775-A7A6-26A45634477F}" presName="ThreeNodes_2_text" presStyleLbl="node1" presStyleIdx="2" presStyleCnt="3">
        <dgm:presLayoutVars>
          <dgm:bulletEnabled val="1"/>
        </dgm:presLayoutVars>
      </dgm:prSet>
      <dgm:spPr/>
    </dgm:pt>
    <dgm:pt modelId="{1AD3FB24-E1C8-4B3F-8DDE-3D7D4708E6B8}" type="pres">
      <dgm:prSet presAssocID="{71D0E0FD-52F2-4775-A7A6-26A45634477F}" presName="ThreeNodes_3_text" presStyleLbl="node1" presStyleIdx="2" presStyleCnt="3">
        <dgm:presLayoutVars>
          <dgm:bulletEnabled val="1"/>
        </dgm:presLayoutVars>
      </dgm:prSet>
      <dgm:spPr/>
    </dgm:pt>
  </dgm:ptLst>
  <dgm:cxnLst>
    <dgm:cxn modelId="{E8687704-95E0-402E-8FC2-EA641DFEF911}" type="presOf" srcId="{AA9618F1-8204-4551-9F1E-0F2178A557B3}" destId="{1AD3FB24-E1C8-4B3F-8DDE-3D7D4708E6B8}" srcOrd="1" destOrd="0" presId="urn:microsoft.com/office/officeart/2005/8/layout/vProcess5"/>
    <dgm:cxn modelId="{6E2E6B06-1AB0-433C-875D-EB3D84874A7C}" type="presOf" srcId="{71D0E0FD-52F2-4775-A7A6-26A45634477F}" destId="{9722E654-A872-45AF-8ABB-2F4E95D20908}" srcOrd="0" destOrd="0" presId="urn:microsoft.com/office/officeart/2005/8/layout/vProcess5"/>
    <dgm:cxn modelId="{556A5420-80AD-4D5E-B9F2-1D7C89A396AE}" srcId="{71D0E0FD-52F2-4775-A7A6-26A45634477F}" destId="{F7901D5F-91F1-45D4-ADA7-C9349C874F85}" srcOrd="1" destOrd="0" parTransId="{19D549BE-8477-401F-8275-234F1C8D452F}" sibTransId="{3B28E6BB-999C-4682-9193-00679BA9A37F}"/>
    <dgm:cxn modelId="{F1C0D73C-3F35-4712-A332-B503D23E032E}" type="presOf" srcId="{F7901D5F-91F1-45D4-ADA7-C9349C874F85}" destId="{7D3A3626-E8E5-456C-8835-93A4807CD51C}" srcOrd="0" destOrd="0" presId="urn:microsoft.com/office/officeart/2005/8/layout/vProcess5"/>
    <dgm:cxn modelId="{B9687B5C-48DD-44CB-A68A-B432C8F67422}" type="presOf" srcId="{E75CA02F-B8FD-4270-B982-6346479E71E1}" destId="{64666CA8-AF60-4756-8A07-E9E858E8904E}" srcOrd="1" destOrd="0" presId="urn:microsoft.com/office/officeart/2005/8/layout/vProcess5"/>
    <dgm:cxn modelId="{BFCDFC60-A813-4AB1-B4C9-984621277E64}" type="presOf" srcId="{F7901D5F-91F1-45D4-ADA7-C9349C874F85}" destId="{C52EB3C9-A26F-4795-880B-551A32F2C0E3}" srcOrd="1" destOrd="0" presId="urn:microsoft.com/office/officeart/2005/8/layout/vProcess5"/>
    <dgm:cxn modelId="{11BAF652-97C3-4A3D-AA3E-C964BEF6B0BA}" type="presOf" srcId="{E75CA02F-B8FD-4270-B982-6346479E71E1}" destId="{C0B709F6-AE10-4124-92B1-D5949CDD562A}" srcOrd="0" destOrd="0" presId="urn:microsoft.com/office/officeart/2005/8/layout/vProcess5"/>
    <dgm:cxn modelId="{040BA47C-DEF6-406F-BDE2-751E207FD08F}" srcId="{71D0E0FD-52F2-4775-A7A6-26A45634477F}" destId="{E75CA02F-B8FD-4270-B982-6346479E71E1}" srcOrd="0" destOrd="0" parTransId="{5CD340C0-C4D2-4B50-A1B4-B7B6BC4CD9F5}" sibTransId="{4FE1261E-B4B3-4663-B42E-714694768034}"/>
    <dgm:cxn modelId="{26004283-4509-4264-8DD3-9020C01CE651}" srcId="{71D0E0FD-52F2-4775-A7A6-26A45634477F}" destId="{AA9618F1-8204-4551-9F1E-0F2178A557B3}" srcOrd="2" destOrd="0" parTransId="{30552CFF-0C84-4071-A484-E671F2C32C69}" sibTransId="{7BF83775-CCE6-40DF-BD9B-1F52F2F9D7EC}"/>
    <dgm:cxn modelId="{E25539BB-C771-490E-BC77-F33D680120C6}" type="presOf" srcId="{AA9618F1-8204-4551-9F1E-0F2178A557B3}" destId="{F5D42BC8-2132-4DEC-8CC3-6C5CA539EBF6}" srcOrd="0" destOrd="0" presId="urn:microsoft.com/office/officeart/2005/8/layout/vProcess5"/>
    <dgm:cxn modelId="{2D2C4DDE-E581-498B-963F-FA428B84ED25}" type="presOf" srcId="{3B28E6BB-999C-4682-9193-00679BA9A37F}" destId="{A88A1D0B-0144-4900-83C8-AFBC5F14E2D8}" srcOrd="0" destOrd="0" presId="urn:microsoft.com/office/officeart/2005/8/layout/vProcess5"/>
    <dgm:cxn modelId="{540148FD-C235-4CB7-8A47-A069D09DC51C}" type="presOf" srcId="{4FE1261E-B4B3-4663-B42E-714694768034}" destId="{F8B98357-A645-4980-A900-91295FADD976}" srcOrd="0" destOrd="0" presId="urn:microsoft.com/office/officeart/2005/8/layout/vProcess5"/>
    <dgm:cxn modelId="{B3852E1B-88A3-4F7B-BC54-4745701C7C3F}" type="presParOf" srcId="{9722E654-A872-45AF-8ABB-2F4E95D20908}" destId="{0501EF7D-AF83-474C-89FC-2387F67CF0D4}" srcOrd="0" destOrd="0" presId="urn:microsoft.com/office/officeart/2005/8/layout/vProcess5"/>
    <dgm:cxn modelId="{A25324E3-1E62-4C52-9A57-C060DD86CF2A}" type="presParOf" srcId="{9722E654-A872-45AF-8ABB-2F4E95D20908}" destId="{C0B709F6-AE10-4124-92B1-D5949CDD562A}" srcOrd="1" destOrd="0" presId="urn:microsoft.com/office/officeart/2005/8/layout/vProcess5"/>
    <dgm:cxn modelId="{5D74773B-A15D-4032-B071-F281E5707E73}" type="presParOf" srcId="{9722E654-A872-45AF-8ABB-2F4E95D20908}" destId="{7D3A3626-E8E5-456C-8835-93A4807CD51C}" srcOrd="2" destOrd="0" presId="urn:microsoft.com/office/officeart/2005/8/layout/vProcess5"/>
    <dgm:cxn modelId="{A97C137D-32D0-497E-A0CD-7E0AD89835CA}" type="presParOf" srcId="{9722E654-A872-45AF-8ABB-2F4E95D20908}" destId="{F5D42BC8-2132-4DEC-8CC3-6C5CA539EBF6}" srcOrd="3" destOrd="0" presId="urn:microsoft.com/office/officeart/2005/8/layout/vProcess5"/>
    <dgm:cxn modelId="{96735CD1-712E-41FC-B82C-BFE709BBC3C9}" type="presParOf" srcId="{9722E654-A872-45AF-8ABB-2F4E95D20908}" destId="{F8B98357-A645-4980-A900-91295FADD976}" srcOrd="4" destOrd="0" presId="urn:microsoft.com/office/officeart/2005/8/layout/vProcess5"/>
    <dgm:cxn modelId="{8B712BCB-2CD9-4D73-AE0B-BB076D3EAAE2}" type="presParOf" srcId="{9722E654-A872-45AF-8ABB-2F4E95D20908}" destId="{A88A1D0B-0144-4900-83C8-AFBC5F14E2D8}" srcOrd="5" destOrd="0" presId="urn:microsoft.com/office/officeart/2005/8/layout/vProcess5"/>
    <dgm:cxn modelId="{FA20ED1B-EE52-44F0-9C9A-C98F77811B6A}" type="presParOf" srcId="{9722E654-A872-45AF-8ABB-2F4E95D20908}" destId="{64666CA8-AF60-4756-8A07-E9E858E8904E}" srcOrd="6" destOrd="0" presId="urn:microsoft.com/office/officeart/2005/8/layout/vProcess5"/>
    <dgm:cxn modelId="{1077E2ED-0CC9-4C95-B30E-06D952DC097A}" type="presParOf" srcId="{9722E654-A872-45AF-8ABB-2F4E95D20908}" destId="{C52EB3C9-A26F-4795-880B-551A32F2C0E3}" srcOrd="7" destOrd="0" presId="urn:microsoft.com/office/officeart/2005/8/layout/vProcess5"/>
    <dgm:cxn modelId="{D7690CFE-F218-4DBE-8387-F9C1314AF0ED}" type="presParOf" srcId="{9722E654-A872-45AF-8ABB-2F4E95D20908}" destId="{1AD3FB24-E1C8-4B3F-8DDE-3D7D4708E6B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8816D-1C49-4DBB-B853-AEC51797B2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373E3A9-D710-4343-AD9A-B8652CFC030A}">
      <dgm:prSet phldrT="[Text]"/>
      <dgm:spPr/>
      <dgm:t>
        <a:bodyPr/>
        <a:lstStyle/>
        <a:p>
          <a:r>
            <a:rPr lang="en-US"/>
            <a:t>Local excision</a:t>
          </a:r>
        </a:p>
      </dgm:t>
    </dgm:pt>
    <dgm:pt modelId="{5A9B327B-E8D9-49DE-8278-4E786D666E9A}" type="parTrans" cxnId="{69BFC6CA-E925-493F-A0BC-A02D98E0B6E6}">
      <dgm:prSet/>
      <dgm:spPr/>
      <dgm:t>
        <a:bodyPr/>
        <a:lstStyle/>
        <a:p>
          <a:endParaRPr lang="en-US"/>
        </a:p>
      </dgm:t>
    </dgm:pt>
    <dgm:pt modelId="{CEDF80ED-BAC8-45FB-BF5D-9C1623341813}" type="sibTrans" cxnId="{69BFC6CA-E925-493F-A0BC-A02D98E0B6E6}">
      <dgm:prSet/>
      <dgm:spPr/>
      <dgm:t>
        <a:bodyPr/>
        <a:lstStyle/>
        <a:p>
          <a:endParaRPr lang="en-US"/>
        </a:p>
      </dgm:t>
    </dgm:pt>
    <dgm:pt modelId="{6BC161B8-D63B-4001-B1E1-47ADFFA165C9}">
      <dgm:prSet phldrT="[Text]"/>
      <dgm:spPr/>
      <dgm:t>
        <a:bodyPr/>
        <a:lstStyle/>
        <a:p>
          <a:r>
            <a:rPr lang="en-US"/>
            <a:t>Full-thickness resection</a:t>
          </a:r>
        </a:p>
      </dgm:t>
    </dgm:pt>
    <dgm:pt modelId="{B2D204F0-9821-47E4-9095-32D0AB6DA59E}" type="parTrans" cxnId="{D56B644D-4B9A-43AF-A02A-B997BE186CC5}">
      <dgm:prSet/>
      <dgm:spPr/>
      <dgm:t>
        <a:bodyPr/>
        <a:lstStyle/>
        <a:p>
          <a:endParaRPr lang="en-US"/>
        </a:p>
      </dgm:t>
    </dgm:pt>
    <dgm:pt modelId="{EB6A2812-54D9-4003-9423-E79FA07CD6E8}" type="sibTrans" cxnId="{D56B644D-4B9A-43AF-A02A-B997BE186CC5}">
      <dgm:prSet/>
      <dgm:spPr/>
      <dgm:t>
        <a:bodyPr/>
        <a:lstStyle/>
        <a:p>
          <a:endParaRPr lang="en-US"/>
        </a:p>
      </dgm:t>
    </dgm:pt>
    <dgm:pt modelId="{69DB4A85-1E29-4DDC-8A45-C06385D73B09}">
      <dgm:prSet phldrT="[Text]"/>
      <dgm:spPr/>
      <dgm:t>
        <a:bodyPr/>
        <a:lstStyle/>
        <a:p>
          <a:r>
            <a:rPr lang="en-US"/>
            <a:t>Endoscopic submucosal dissection</a:t>
          </a:r>
        </a:p>
      </dgm:t>
    </dgm:pt>
    <dgm:pt modelId="{7BD4B2F7-8846-47BB-9885-038E1B552DD2}" type="parTrans" cxnId="{4A62F069-2030-479D-969E-1A5CB4FB7CF1}">
      <dgm:prSet/>
      <dgm:spPr/>
      <dgm:t>
        <a:bodyPr/>
        <a:lstStyle/>
        <a:p>
          <a:endParaRPr lang="en-US"/>
        </a:p>
      </dgm:t>
    </dgm:pt>
    <dgm:pt modelId="{B1297612-5287-405C-888D-81F192D4E1E7}" type="sibTrans" cxnId="{4A62F069-2030-479D-969E-1A5CB4FB7CF1}">
      <dgm:prSet/>
      <dgm:spPr/>
      <dgm:t>
        <a:bodyPr/>
        <a:lstStyle/>
        <a:p>
          <a:endParaRPr lang="en-US"/>
        </a:p>
      </dgm:t>
    </dgm:pt>
    <dgm:pt modelId="{FF2DE5F0-9662-4FD4-9D97-D06E4E6E14D6}">
      <dgm:prSet phldrT="[Text]"/>
      <dgm:spPr/>
      <dgm:t>
        <a:bodyPr/>
        <a:lstStyle/>
        <a:p>
          <a:r>
            <a:rPr lang="en-US"/>
            <a:t>Sphincter sparing</a:t>
          </a:r>
        </a:p>
      </dgm:t>
    </dgm:pt>
    <dgm:pt modelId="{D50633AE-D4B8-45CF-9AA7-D91247829D41}" type="parTrans" cxnId="{A8D6E6BB-5E98-4310-B03F-6F0F488FAF72}">
      <dgm:prSet/>
      <dgm:spPr/>
      <dgm:t>
        <a:bodyPr/>
        <a:lstStyle/>
        <a:p>
          <a:endParaRPr lang="en-US"/>
        </a:p>
      </dgm:t>
    </dgm:pt>
    <dgm:pt modelId="{E1945956-ADB7-462B-9145-4397E165CD33}" type="sibTrans" cxnId="{A8D6E6BB-5E98-4310-B03F-6F0F488FAF72}">
      <dgm:prSet/>
      <dgm:spPr/>
      <dgm:t>
        <a:bodyPr/>
        <a:lstStyle/>
        <a:p>
          <a:endParaRPr lang="en-US"/>
        </a:p>
      </dgm:t>
    </dgm:pt>
    <dgm:pt modelId="{124FFBFE-3D56-49B7-AAD2-503AD54E7FD8}">
      <dgm:prSet phldrT="[Text]"/>
      <dgm:spPr/>
      <dgm:t>
        <a:bodyPr/>
        <a:lstStyle/>
        <a:p>
          <a:r>
            <a:rPr lang="en-US"/>
            <a:t>Partial mesorectal excision</a:t>
          </a:r>
        </a:p>
      </dgm:t>
    </dgm:pt>
    <dgm:pt modelId="{BB9BA924-6C68-46BB-ACCA-A1466ECBE908}" type="parTrans" cxnId="{3B21055C-AAEF-4A4D-A9DE-BD9BD3070F01}">
      <dgm:prSet/>
      <dgm:spPr/>
      <dgm:t>
        <a:bodyPr/>
        <a:lstStyle/>
        <a:p>
          <a:endParaRPr lang="en-US"/>
        </a:p>
      </dgm:t>
    </dgm:pt>
    <dgm:pt modelId="{338E8EE9-D978-40E7-9958-ED35B6CC4E96}" type="sibTrans" cxnId="{3B21055C-AAEF-4A4D-A9DE-BD9BD3070F01}">
      <dgm:prSet/>
      <dgm:spPr/>
      <dgm:t>
        <a:bodyPr/>
        <a:lstStyle/>
        <a:p>
          <a:endParaRPr lang="en-US"/>
        </a:p>
      </dgm:t>
    </dgm:pt>
    <dgm:pt modelId="{F6134A1C-1673-464C-A158-C44630C8C75A}">
      <dgm:prSet phldrT="[Text]"/>
      <dgm:spPr/>
      <dgm:t>
        <a:bodyPr/>
        <a:lstStyle/>
        <a:p>
          <a:r>
            <a:rPr lang="en-US"/>
            <a:t>Total mesorectal excision: Larparoscopic TME, Open TME, TaTME, NOTES</a:t>
          </a:r>
        </a:p>
      </dgm:t>
    </dgm:pt>
    <dgm:pt modelId="{AE0B0205-6229-4AA3-BD7D-BDF606194024}" type="parTrans" cxnId="{DED7CCFF-FBA2-456B-A7E4-EF988951D341}">
      <dgm:prSet/>
      <dgm:spPr/>
      <dgm:t>
        <a:bodyPr/>
        <a:lstStyle/>
        <a:p>
          <a:endParaRPr lang="en-US"/>
        </a:p>
      </dgm:t>
    </dgm:pt>
    <dgm:pt modelId="{FAB7EBA4-A0A2-448F-A22E-4776B6513A78}" type="sibTrans" cxnId="{DED7CCFF-FBA2-456B-A7E4-EF988951D341}">
      <dgm:prSet/>
      <dgm:spPr/>
      <dgm:t>
        <a:bodyPr/>
        <a:lstStyle/>
        <a:p>
          <a:endParaRPr lang="en-US"/>
        </a:p>
      </dgm:t>
    </dgm:pt>
    <dgm:pt modelId="{348D99E2-9367-4269-B13F-76EAAD34D12F}">
      <dgm:prSet phldrT="[Text]"/>
      <dgm:spPr/>
      <dgm:t>
        <a:bodyPr/>
        <a:lstStyle/>
        <a:p>
          <a:r>
            <a:rPr lang="en-US"/>
            <a:t>Abdominoperineal resection</a:t>
          </a:r>
        </a:p>
      </dgm:t>
    </dgm:pt>
    <dgm:pt modelId="{1530D3F2-C7DF-4B00-B90D-3DE84A54E01F}" type="parTrans" cxnId="{0945D679-DE0E-4A23-BEFD-514246E45DD0}">
      <dgm:prSet/>
      <dgm:spPr/>
      <dgm:t>
        <a:bodyPr/>
        <a:lstStyle/>
        <a:p>
          <a:endParaRPr lang="en-US"/>
        </a:p>
      </dgm:t>
    </dgm:pt>
    <dgm:pt modelId="{98BAED06-75A5-4BE1-B1FC-7A7C05D6C1EB}" type="sibTrans" cxnId="{0945D679-DE0E-4A23-BEFD-514246E45DD0}">
      <dgm:prSet/>
      <dgm:spPr/>
      <dgm:t>
        <a:bodyPr/>
        <a:lstStyle/>
        <a:p>
          <a:endParaRPr lang="en-US"/>
        </a:p>
      </dgm:t>
    </dgm:pt>
    <dgm:pt modelId="{926F54AE-676A-49D8-AB38-1B9F8BE8D767}">
      <dgm:prSet phldrT="[Text]"/>
      <dgm:spPr/>
      <dgm:t>
        <a:bodyPr/>
        <a:lstStyle/>
        <a:p>
          <a:r>
            <a:rPr lang="en-US"/>
            <a:t>Laparotomy</a:t>
          </a:r>
        </a:p>
      </dgm:t>
    </dgm:pt>
    <dgm:pt modelId="{13E8B544-2710-49A7-A760-7A8230593AB2}" type="parTrans" cxnId="{E7300370-1AE8-4A3E-845C-8BDB7B60E56D}">
      <dgm:prSet/>
      <dgm:spPr/>
      <dgm:t>
        <a:bodyPr/>
        <a:lstStyle/>
        <a:p>
          <a:endParaRPr lang="en-US"/>
        </a:p>
      </dgm:t>
    </dgm:pt>
    <dgm:pt modelId="{A4EBB377-DFA8-40A1-8BEF-C7EA7B6FDF77}" type="sibTrans" cxnId="{E7300370-1AE8-4A3E-845C-8BDB7B60E56D}">
      <dgm:prSet/>
      <dgm:spPr/>
      <dgm:t>
        <a:bodyPr/>
        <a:lstStyle/>
        <a:p>
          <a:endParaRPr lang="en-US"/>
        </a:p>
      </dgm:t>
    </dgm:pt>
    <dgm:pt modelId="{49516671-C55A-4B4D-8D2E-AE7D80E67BBE}">
      <dgm:prSet phldrT="[Text]"/>
      <dgm:spPr/>
      <dgm:t>
        <a:bodyPr/>
        <a:lstStyle/>
        <a:p>
          <a:r>
            <a:rPr lang="en-US"/>
            <a:t>Open abdominal surgery: Miles</a:t>
          </a:r>
        </a:p>
      </dgm:t>
    </dgm:pt>
    <dgm:pt modelId="{8EE90862-D652-44D5-A982-B868421D7122}" type="parTrans" cxnId="{E7F2FCBB-CEC5-488F-825B-029BBA0B6155}">
      <dgm:prSet/>
      <dgm:spPr/>
      <dgm:t>
        <a:bodyPr/>
        <a:lstStyle/>
        <a:p>
          <a:endParaRPr lang="en-US"/>
        </a:p>
      </dgm:t>
    </dgm:pt>
    <dgm:pt modelId="{F424E1DD-37F2-4A87-96AC-64572561130D}" type="sibTrans" cxnId="{E7F2FCBB-CEC5-488F-825B-029BBA0B6155}">
      <dgm:prSet/>
      <dgm:spPr/>
      <dgm:t>
        <a:bodyPr/>
        <a:lstStyle/>
        <a:p>
          <a:endParaRPr lang="en-US"/>
        </a:p>
      </dgm:t>
    </dgm:pt>
    <dgm:pt modelId="{B5BDD329-EB72-4FAD-9271-980B12C500B3}" type="pres">
      <dgm:prSet presAssocID="{AAE8816D-1C49-4DBB-B853-AEC51797B26C}" presName="Name0" presStyleCnt="0">
        <dgm:presLayoutVars>
          <dgm:dir/>
          <dgm:animLvl val="lvl"/>
          <dgm:resizeHandles val="exact"/>
        </dgm:presLayoutVars>
      </dgm:prSet>
      <dgm:spPr/>
    </dgm:pt>
    <dgm:pt modelId="{6F8E7FA9-0265-44F4-9527-0FD843C2D166}" type="pres">
      <dgm:prSet presAssocID="{C373E3A9-D710-4343-AD9A-B8652CFC030A}" presName="composite" presStyleCnt="0"/>
      <dgm:spPr/>
    </dgm:pt>
    <dgm:pt modelId="{AB5186E4-AC68-4088-8647-0B7B2873DA6D}" type="pres">
      <dgm:prSet presAssocID="{C373E3A9-D710-4343-AD9A-B8652CFC030A}" presName="parTx" presStyleLbl="alignNode1" presStyleIdx="0" presStyleCnt="3">
        <dgm:presLayoutVars>
          <dgm:chMax val="0"/>
          <dgm:chPref val="0"/>
          <dgm:bulletEnabled val="1"/>
        </dgm:presLayoutVars>
      </dgm:prSet>
      <dgm:spPr/>
    </dgm:pt>
    <dgm:pt modelId="{63D64112-5A75-4582-B73E-72480FF6F539}" type="pres">
      <dgm:prSet presAssocID="{C373E3A9-D710-4343-AD9A-B8652CFC030A}" presName="desTx" presStyleLbl="alignAccFollowNode1" presStyleIdx="0" presStyleCnt="3">
        <dgm:presLayoutVars>
          <dgm:bulletEnabled val="1"/>
        </dgm:presLayoutVars>
      </dgm:prSet>
      <dgm:spPr/>
    </dgm:pt>
    <dgm:pt modelId="{CAD4C324-8FFA-49D9-BD30-472E5947C6BD}" type="pres">
      <dgm:prSet presAssocID="{CEDF80ED-BAC8-45FB-BF5D-9C1623341813}" presName="space" presStyleCnt="0"/>
      <dgm:spPr/>
    </dgm:pt>
    <dgm:pt modelId="{59FB6474-BEEB-46F6-BCC7-0BE6ECBD0C3F}" type="pres">
      <dgm:prSet presAssocID="{FF2DE5F0-9662-4FD4-9D97-D06E4E6E14D6}" presName="composite" presStyleCnt="0"/>
      <dgm:spPr/>
    </dgm:pt>
    <dgm:pt modelId="{531804EC-EBDC-4924-8B9A-3A547DA7D061}" type="pres">
      <dgm:prSet presAssocID="{FF2DE5F0-9662-4FD4-9D97-D06E4E6E14D6}" presName="parTx" presStyleLbl="alignNode1" presStyleIdx="1" presStyleCnt="3">
        <dgm:presLayoutVars>
          <dgm:chMax val="0"/>
          <dgm:chPref val="0"/>
          <dgm:bulletEnabled val="1"/>
        </dgm:presLayoutVars>
      </dgm:prSet>
      <dgm:spPr/>
    </dgm:pt>
    <dgm:pt modelId="{74AE4A65-BB26-4A22-AEB7-CE1E09167F0A}" type="pres">
      <dgm:prSet presAssocID="{FF2DE5F0-9662-4FD4-9D97-D06E4E6E14D6}" presName="desTx" presStyleLbl="alignAccFollowNode1" presStyleIdx="1" presStyleCnt="3">
        <dgm:presLayoutVars>
          <dgm:bulletEnabled val="1"/>
        </dgm:presLayoutVars>
      </dgm:prSet>
      <dgm:spPr/>
    </dgm:pt>
    <dgm:pt modelId="{02CBB153-759D-4ED3-B39E-11CAC1992E81}" type="pres">
      <dgm:prSet presAssocID="{E1945956-ADB7-462B-9145-4397E165CD33}" presName="space" presStyleCnt="0"/>
      <dgm:spPr/>
    </dgm:pt>
    <dgm:pt modelId="{44DDB2FB-7C16-4AA0-AB62-31EF5ACDE180}" type="pres">
      <dgm:prSet presAssocID="{348D99E2-9367-4269-B13F-76EAAD34D12F}" presName="composite" presStyleCnt="0"/>
      <dgm:spPr/>
    </dgm:pt>
    <dgm:pt modelId="{E99B3014-14E6-4820-9763-F3783078FCB4}" type="pres">
      <dgm:prSet presAssocID="{348D99E2-9367-4269-B13F-76EAAD34D12F}" presName="parTx" presStyleLbl="alignNode1" presStyleIdx="2" presStyleCnt="3">
        <dgm:presLayoutVars>
          <dgm:chMax val="0"/>
          <dgm:chPref val="0"/>
          <dgm:bulletEnabled val="1"/>
        </dgm:presLayoutVars>
      </dgm:prSet>
      <dgm:spPr/>
    </dgm:pt>
    <dgm:pt modelId="{19252960-408A-4E16-A30F-82B2BF97F852}" type="pres">
      <dgm:prSet presAssocID="{348D99E2-9367-4269-B13F-76EAAD34D12F}" presName="desTx" presStyleLbl="alignAccFollowNode1" presStyleIdx="2" presStyleCnt="3">
        <dgm:presLayoutVars>
          <dgm:bulletEnabled val="1"/>
        </dgm:presLayoutVars>
      </dgm:prSet>
      <dgm:spPr/>
    </dgm:pt>
  </dgm:ptLst>
  <dgm:cxnLst>
    <dgm:cxn modelId="{D9FECF0E-0B7C-470A-96CC-BA1653F31E08}" type="presOf" srcId="{F6134A1C-1673-464C-A158-C44630C8C75A}" destId="{74AE4A65-BB26-4A22-AEB7-CE1E09167F0A}" srcOrd="0" destOrd="1" presId="urn:microsoft.com/office/officeart/2005/8/layout/hList1"/>
    <dgm:cxn modelId="{1F2AD332-3648-413D-B77B-327FFB0AF919}" type="presOf" srcId="{348D99E2-9367-4269-B13F-76EAAD34D12F}" destId="{E99B3014-14E6-4820-9763-F3783078FCB4}" srcOrd="0" destOrd="0" presId="urn:microsoft.com/office/officeart/2005/8/layout/hList1"/>
    <dgm:cxn modelId="{3B21055C-AAEF-4A4D-A9DE-BD9BD3070F01}" srcId="{FF2DE5F0-9662-4FD4-9D97-D06E4E6E14D6}" destId="{124FFBFE-3D56-49B7-AAD2-503AD54E7FD8}" srcOrd="0" destOrd="0" parTransId="{BB9BA924-6C68-46BB-ACCA-A1466ECBE908}" sibTransId="{338E8EE9-D978-40E7-9958-ED35B6CC4E96}"/>
    <dgm:cxn modelId="{C8AF5F44-CA66-4BE6-911D-27798EA837A3}" type="presOf" srcId="{6BC161B8-D63B-4001-B1E1-47ADFFA165C9}" destId="{63D64112-5A75-4582-B73E-72480FF6F539}" srcOrd="0" destOrd="0" presId="urn:microsoft.com/office/officeart/2005/8/layout/hList1"/>
    <dgm:cxn modelId="{4A62F069-2030-479D-969E-1A5CB4FB7CF1}" srcId="{C373E3A9-D710-4343-AD9A-B8652CFC030A}" destId="{69DB4A85-1E29-4DDC-8A45-C06385D73B09}" srcOrd="1" destOrd="0" parTransId="{7BD4B2F7-8846-47BB-9885-038E1B552DD2}" sibTransId="{B1297612-5287-405C-888D-81F192D4E1E7}"/>
    <dgm:cxn modelId="{D56B644D-4B9A-43AF-A02A-B997BE186CC5}" srcId="{C373E3A9-D710-4343-AD9A-B8652CFC030A}" destId="{6BC161B8-D63B-4001-B1E1-47ADFFA165C9}" srcOrd="0" destOrd="0" parTransId="{B2D204F0-9821-47E4-9095-32D0AB6DA59E}" sibTransId="{EB6A2812-54D9-4003-9423-E79FA07CD6E8}"/>
    <dgm:cxn modelId="{76A3134E-30F7-4AA6-9805-4FFE7E2A18DB}" type="presOf" srcId="{AAE8816D-1C49-4DBB-B853-AEC51797B26C}" destId="{B5BDD329-EB72-4FAD-9271-980B12C500B3}" srcOrd="0" destOrd="0" presId="urn:microsoft.com/office/officeart/2005/8/layout/hList1"/>
    <dgm:cxn modelId="{E7300370-1AE8-4A3E-845C-8BDB7B60E56D}" srcId="{348D99E2-9367-4269-B13F-76EAAD34D12F}" destId="{926F54AE-676A-49D8-AB38-1B9F8BE8D767}" srcOrd="0" destOrd="0" parTransId="{13E8B544-2710-49A7-A760-7A8230593AB2}" sibTransId="{A4EBB377-DFA8-40A1-8BEF-C7EA7B6FDF77}"/>
    <dgm:cxn modelId="{16894579-980B-4AC5-85F4-E9644DB4B033}" type="presOf" srcId="{69DB4A85-1E29-4DDC-8A45-C06385D73B09}" destId="{63D64112-5A75-4582-B73E-72480FF6F539}" srcOrd="0" destOrd="1" presId="urn:microsoft.com/office/officeart/2005/8/layout/hList1"/>
    <dgm:cxn modelId="{0945D679-DE0E-4A23-BEFD-514246E45DD0}" srcId="{AAE8816D-1C49-4DBB-B853-AEC51797B26C}" destId="{348D99E2-9367-4269-B13F-76EAAD34D12F}" srcOrd="2" destOrd="0" parTransId="{1530D3F2-C7DF-4B00-B90D-3DE84A54E01F}" sibTransId="{98BAED06-75A5-4BE1-B1FC-7A7C05D6C1EB}"/>
    <dgm:cxn modelId="{2C40F77B-2E7A-48D9-BA5F-76C3F1FB4786}" type="presOf" srcId="{926F54AE-676A-49D8-AB38-1B9F8BE8D767}" destId="{19252960-408A-4E16-A30F-82B2BF97F852}" srcOrd="0" destOrd="0" presId="urn:microsoft.com/office/officeart/2005/8/layout/hList1"/>
    <dgm:cxn modelId="{798F5D92-0C32-47F2-B053-8EF2500718C4}" type="presOf" srcId="{C373E3A9-D710-4343-AD9A-B8652CFC030A}" destId="{AB5186E4-AC68-4088-8647-0B7B2873DA6D}" srcOrd="0" destOrd="0" presId="urn:microsoft.com/office/officeart/2005/8/layout/hList1"/>
    <dgm:cxn modelId="{1784C996-7CBD-4CCF-B661-32B7BF005F0A}" type="presOf" srcId="{124FFBFE-3D56-49B7-AAD2-503AD54E7FD8}" destId="{74AE4A65-BB26-4A22-AEB7-CE1E09167F0A}" srcOrd="0" destOrd="0" presId="urn:microsoft.com/office/officeart/2005/8/layout/hList1"/>
    <dgm:cxn modelId="{BE891BAB-5BA3-4E68-831D-032BD14E67E8}" type="presOf" srcId="{49516671-C55A-4B4D-8D2E-AE7D80E67BBE}" destId="{19252960-408A-4E16-A30F-82B2BF97F852}" srcOrd="0" destOrd="1" presId="urn:microsoft.com/office/officeart/2005/8/layout/hList1"/>
    <dgm:cxn modelId="{A8D6E6BB-5E98-4310-B03F-6F0F488FAF72}" srcId="{AAE8816D-1C49-4DBB-B853-AEC51797B26C}" destId="{FF2DE5F0-9662-4FD4-9D97-D06E4E6E14D6}" srcOrd="1" destOrd="0" parTransId="{D50633AE-D4B8-45CF-9AA7-D91247829D41}" sibTransId="{E1945956-ADB7-462B-9145-4397E165CD33}"/>
    <dgm:cxn modelId="{E7F2FCBB-CEC5-488F-825B-029BBA0B6155}" srcId="{348D99E2-9367-4269-B13F-76EAAD34D12F}" destId="{49516671-C55A-4B4D-8D2E-AE7D80E67BBE}" srcOrd="1" destOrd="0" parTransId="{8EE90862-D652-44D5-A982-B868421D7122}" sibTransId="{F424E1DD-37F2-4A87-96AC-64572561130D}"/>
    <dgm:cxn modelId="{69BFC6CA-E925-493F-A0BC-A02D98E0B6E6}" srcId="{AAE8816D-1C49-4DBB-B853-AEC51797B26C}" destId="{C373E3A9-D710-4343-AD9A-B8652CFC030A}" srcOrd="0" destOrd="0" parTransId="{5A9B327B-E8D9-49DE-8278-4E786D666E9A}" sibTransId="{CEDF80ED-BAC8-45FB-BF5D-9C1623341813}"/>
    <dgm:cxn modelId="{40C603F2-7316-4FD2-B900-B51DD2C50253}" type="presOf" srcId="{FF2DE5F0-9662-4FD4-9D97-D06E4E6E14D6}" destId="{531804EC-EBDC-4924-8B9A-3A547DA7D061}" srcOrd="0" destOrd="0" presId="urn:microsoft.com/office/officeart/2005/8/layout/hList1"/>
    <dgm:cxn modelId="{DED7CCFF-FBA2-456B-A7E4-EF988951D341}" srcId="{FF2DE5F0-9662-4FD4-9D97-D06E4E6E14D6}" destId="{F6134A1C-1673-464C-A158-C44630C8C75A}" srcOrd="1" destOrd="0" parTransId="{AE0B0205-6229-4AA3-BD7D-BDF606194024}" sibTransId="{FAB7EBA4-A0A2-448F-A22E-4776B6513A78}"/>
    <dgm:cxn modelId="{4FA978AA-1F77-42C0-B938-4FA8BE34E5F7}" type="presParOf" srcId="{B5BDD329-EB72-4FAD-9271-980B12C500B3}" destId="{6F8E7FA9-0265-44F4-9527-0FD843C2D166}" srcOrd="0" destOrd="0" presId="urn:microsoft.com/office/officeart/2005/8/layout/hList1"/>
    <dgm:cxn modelId="{121BDA5A-8C6F-469D-87A3-12654735BFA5}" type="presParOf" srcId="{6F8E7FA9-0265-44F4-9527-0FD843C2D166}" destId="{AB5186E4-AC68-4088-8647-0B7B2873DA6D}" srcOrd="0" destOrd="0" presId="urn:microsoft.com/office/officeart/2005/8/layout/hList1"/>
    <dgm:cxn modelId="{4D09784B-6D6B-45C3-B6C3-28D63669F441}" type="presParOf" srcId="{6F8E7FA9-0265-44F4-9527-0FD843C2D166}" destId="{63D64112-5A75-4582-B73E-72480FF6F539}" srcOrd="1" destOrd="0" presId="urn:microsoft.com/office/officeart/2005/8/layout/hList1"/>
    <dgm:cxn modelId="{52136BF4-5C5D-4089-ADB6-E8010EE28860}" type="presParOf" srcId="{B5BDD329-EB72-4FAD-9271-980B12C500B3}" destId="{CAD4C324-8FFA-49D9-BD30-472E5947C6BD}" srcOrd="1" destOrd="0" presId="urn:microsoft.com/office/officeart/2005/8/layout/hList1"/>
    <dgm:cxn modelId="{F1B83A5F-7D55-4065-8BBA-E55D8F21BCF3}" type="presParOf" srcId="{B5BDD329-EB72-4FAD-9271-980B12C500B3}" destId="{59FB6474-BEEB-46F6-BCC7-0BE6ECBD0C3F}" srcOrd="2" destOrd="0" presId="urn:microsoft.com/office/officeart/2005/8/layout/hList1"/>
    <dgm:cxn modelId="{D47E13CE-EB54-4030-A73C-5DFCD619C90A}" type="presParOf" srcId="{59FB6474-BEEB-46F6-BCC7-0BE6ECBD0C3F}" destId="{531804EC-EBDC-4924-8B9A-3A547DA7D061}" srcOrd="0" destOrd="0" presId="urn:microsoft.com/office/officeart/2005/8/layout/hList1"/>
    <dgm:cxn modelId="{CD8340C2-D954-4AF3-ABAD-6864A54FC406}" type="presParOf" srcId="{59FB6474-BEEB-46F6-BCC7-0BE6ECBD0C3F}" destId="{74AE4A65-BB26-4A22-AEB7-CE1E09167F0A}" srcOrd="1" destOrd="0" presId="urn:microsoft.com/office/officeart/2005/8/layout/hList1"/>
    <dgm:cxn modelId="{2B49B5AD-DDC8-4F2B-829E-E8A11828345B}" type="presParOf" srcId="{B5BDD329-EB72-4FAD-9271-980B12C500B3}" destId="{02CBB153-759D-4ED3-B39E-11CAC1992E81}" srcOrd="3" destOrd="0" presId="urn:microsoft.com/office/officeart/2005/8/layout/hList1"/>
    <dgm:cxn modelId="{BFE5168C-54B8-4A9D-B64C-89F9C127C5D8}" type="presParOf" srcId="{B5BDD329-EB72-4FAD-9271-980B12C500B3}" destId="{44DDB2FB-7C16-4AA0-AB62-31EF5ACDE180}" srcOrd="4" destOrd="0" presId="urn:microsoft.com/office/officeart/2005/8/layout/hList1"/>
    <dgm:cxn modelId="{D91EF65E-411C-4073-9138-08E5D6E10693}" type="presParOf" srcId="{44DDB2FB-7C16-4AA0-AB62-31EF5ACDE180}" destId="{E99B3014-14E6-4820-9763-F3783078FCB4}" srcOrd="0" destOrd="0" presId="urn:microsoft.com/office/officeart/2005/8/layout/hList1"/>
    <dgm:cxn modelId="{261CCDCE-7C35-49C5-9F07-39CF4F574E98}" type="presParOf" srcId="{44DDB2FB-7C16-4AA0-AB62-31EF5ACDE180}" destId="{19252960-408A-4E16-A30F-82B2BF97F8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709F6-AE10-4124-92B1-D5949CDD562A}">
      <dsp:nvSpPr>
        <dsp:cNvPr id="0" name=""/>
        <dsp:cNvSpPr/>
      </dsp:nvSpPr>
      <dsp:spPr>
        <a:xfrm>
          <a:off x="865893" y="0"/>
          <a:ext cx="5008375" cy="1498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Colonoscopy</a:t>
          </a:r>
        </a:p>
      </dsp:txBody>
      <dsp:txXfrm>
        <a:off x="909797" y="43904"/>
        <a:ext cx="4063415" cy="1411189"/>
      </dsp:txXfrm>
    </dsp:sp>
    <dsp:sp modelId="{7D3A3626-E8E5-456C-8835-93A4807CD51C}">
      <dsp:nvSpPr>
        <dsp:cNvPr id="0" name=""/>
        <dsp:cNvSpPr/>
      </dsp:nvSpPr>
      <dsp:spPr>
        <a:xfrm>
          <a:off x="2320598" y="1684882"/>
          <a:ext cx="4613572" cy="1498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Pathology</a:t>
          </a:r>
        </a:p>
      </dsp:txBody>
      <dsp:txXfrm>
        <a:off x="2364502" y="1728786"/>
        <a:ext cx="3615764" cy="1411189"/>
      </dsp:txXfrm>
    </dsp:sp>
    <dsp:sp modelId="{F5D42BC8-2132-4DEC-8CC3-6C5CA539EBF6}">
      <dsp:nvSpPr>
        <dsp:cNvPr id="0" name=""/>
        <dsp:cNvSpPr/>
      </dsp:nvSpPr>
      <dsp:spPr>
        <a:xfrm>
          <a:off x="3323920" y="3414525"/>
          <a:ext cx="5294757" cy="1498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MRI, CT, XQ,…</a:t>
          </a:r>
        </a:p>
      </dsp:txBody>
      <dsp:txXfrm>
        <a:off x="3367824" y="3458429"/>
        <a:ext cx="4162590" cy="1411189"/>
      </dsp:txXfrm>
    </dsp:sp>
    <dsp:sp modelId="{F8B98357-A645-4980-A900-91295FADD976}">
      <dsp:nvSpPr>
        <dsp:cNvPr id="0" name=""/>
        <dsp:cNvSpPr/>
      </dsp:nvSpPr>
      <dsp:spPr>
        <a:xfrm>
          <a:off x="4996963" y="993052"/>
          <a:ext cx="974348" cy="9743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16191" y="993052"/>
        <a:ext cx="535892" cy="733197"/>
      </dsp:txXfrm>
    </dsp:sp>
    <dsp:sp modelId="{A88A1D0B-0144-4900-83C8-AFBC5F14E2D8}">
      <dsp:nvSpPr>
        <dsp:cNvPr id="0" name=""/>
        <dsp:cNvSpPr/>
      </dsp:nvSpPr>
      <dsp:spPr>
        <a:xfrm>
          <a:off x="6080890" y="2812418"/>
          <a:ext cx="974348" cy="9743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00118" y="2812418"/>
        <a:ext cx="535892" cy="733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186E4-AC68-4088-8647-0B7B2873DA6D}">
      <dsp:nvSpPr>
        <dsp:cNvPr id="0" name=""/>
        <dsp:cNvSpPr/>
      </dsp:nvSpPr>
      <dsp:spPr>
        <a:xfrm>
          <a:off x="3360" y="425776"/>
          <a:ext cx="3276566" cy="9639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Local excision</a:t>
          </a:r>
        </a:p>
      </dsp:txBody>
      <dsp:txXfrm>
        <a:off x="3360" y="425776"/>
        <a:ext cx="3276566" cy="963970"/>
      </dsp:txXfrm>
    </dsp:sp>
    <dsp:sp modelId="{63D64112-5A75-4582-B73E-72480FF6F539}">
      <dsp:nvSpPr>
        <dsp:cNvPr id="0" name=""/>
        <dsp:cNvSpPr/>
      </dsp:nvSpPr>
      <dsp:spPr>
        <a:xfrm>
          <a:off x="3360" y="1389747"/>
          <a:ext cx="3276566" cy="38189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Full-thickness resection</a:t>
          </a:r>
        </a:p>
        <a:p>
          <a:pPr marL="285750" lvl="1" indent="-285750" algn="l" defTabSz="1244600">
            <a:lnSpc>
              <a:spcPct val="90000"/>
            </a:lnSpc>
            <a:spcBef>
              <a:spcPct val="0"/>
            </a:spcBef>
            <a:spcAft>
              <a:spcPct val="15000"/>
            </a:spcAft>
            <a:buChar char="•"/>
          </a:pPr>
          <a:r>
            <a:rPr lang="en-US" sz="2800" kern="1200"/>
            <a:t>Endoscopic submucosal dissection</a:t>
          </a:r>
        </a:p>
      </dsp:txBody>
      <dsp:txXfrm>
        <a:off x="3360" y="1389747"/>
        <a:ext cx="3276566" cy="3818981"/>
      </dsp:txXfrm>
    </dsp:sp>
    <dsp:sp modelId="{531804EC-EBDC-4924-8B9A-3A547DA7D061}">
      <dsp:nvSpPr>
        <dsp:cNvPr id="0" name=""/>
        <dsp:cNvSpPr/>
      </dsp:nvSpPr>
      <dsp:spPr>
        <a:xfrm>
          <a:off x="3738646" y="425776"/>
          <a:ext cx="3276566" cy="9639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Sphincter sparing</a:t>
          </a:r>
        </a:p>
      </dsp:txBody>
      <dsp:txXfrm>
        <a:off x="3738646" y="425776"/>
        <a:ext cx="3276566" cy="963970"/>
      </dsp:txXfrm>
    </dsp:sp>
    <dsp:sp modelId="{74AE4A65-BB26-4A22-AEB7-CE1E09167F0A}">
      <dsp:nvSpPr>
        <dsp:cNvPr id="0" name=""/>
        <dsp:cNvSpPr/>
      </dsp:nvSpPr>
      <dsp:spPr>
        <a:xfrm>
          <a:off x="3738646" y="1389747"/>
          <a:ext cx="3276566" cy="38189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Partial mesorectal excision</a:t>
          </a:r>
        </a:p>
        <a:p>
          <a:pPr marL="285750" lvl="1" indent="-285750" algn="l" defTabSz="1244600">
            <a:lnSpc>
              <a:spcPct val="90000"/>
            </a:lnSpc>
            <a:spcBef>
              <a:spcPct val="0"/>
            </a:spcBef>
            <a:spcAft>
              <a:spcPct val="15000"/>
            </a:spcAft>
            <a:buChar char="•"/>
          </a:pPr>
          <a:r>
            <a:rPr lang="en-US" sz="2800" kern="1200"/>
            <a:t>Total mesorectal excision: Larparoscopic TME, Open TME, TaTME, NOTES</a:t>
          </a:r>
        </a:p>
      </dsp:txBody>
      <dsp:txXfrm>
        <a:off x="3738646" y="1389747"/>
        <a:ext cx="3276566" cy="3818981"/>
      </dsp:txXfrm>
    </dsp:sp>
    <dsp:sp modelId="{E99B3014-14E6-4820-9763-F3783078FCB4}">
      <dsp:nvSpPr>
        <dsp:cNvPr id="0" name=""/>
        <dsp:cNvSpPr/>
      </dsp:nvSpPr>
      <dsp:spPr>
        <a:xfrm>
          <a:off x="7473932" y="425776"/>
          <a:ext cx="3276566" cy="9639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Abdominoperineal resection</a:t>
          </a:r>
        </a:p>
      </dsp:txBody>
      <dsp:txXfrm>
        <a:off x="7473932" y="425776"/>
        <a:ext cx="3276566" cy="963970"/>
      </dsp:txXfrm>
    </dsp:sp>
    <dsp:sp modelId="{19252960-408A-4E16-A30F-82B2BF97F852}">
      <dsp:nvSpPr>
        <dsp:cNvPr id="0" name=""/>
        <dsp:cNvSpPr/>
      </dsp:nvSpPr>
      <dsp:spPr>
        <a:xfrm>
          <a:off x="7473932" y="1389747"/>
          <a:ext cx="3276566" cy="38189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Laparotomy</a:t>
          </a:r>
        </a:p>
        <a:p>
          <a:pPr marL="285750" lvl="1" indent="-285750" algn="l" defTabSz="1244600">
            <a:lnSpc>
              <a:spcPct val="90000"/>
            </a:lnSpc>
            <a:spcBef>
              <a:spcPct val="0"/>
            </a:spcBef>
            <a:spcAft>
              <a:spcPct val="15000"/>
            </a:spcAft>
            <a:buChar char="•"/>
          </a:pPr>
          <a:r>
            <a:rPr lang="en-US" sz="2800" kern="1200"/>
            <a:t>Open abdominal surgery: Miles</a:t>
          </a:r>
        </a:p>
      </dsp:txBody>
      <dsp:txXfrm>
        <a:off x="7473932" y="1389747"/>
        <a:ext cx="3276566" cy="38189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04550-9D18-4CE2-9373-BDF16E69AB75}"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85E12-388C-44C7-9FB8-3D79208E0BE1}" type="slidenum">
              <a:rPr lang="en-US" smtClean="0"/>
              <a:t>‹#›</a:t>
            </a:fld>
            <a:endParaRPr lang="en-US"/>
          </a:p>
        </p:txBody>
      </p:sp>
    </p:spTree>
    <p:extLst>
      <p:ext uri="{BB962C8B-B14F-4D97-AF65-F5344CB8AC3E}">
        <p14:creationId xmlns:p14="http://schemas.microsoft.com/office/powerpoint/2010/main" val="309649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a:t>
            </a:fld>
            <a:endParaRPr lang="en-US"/>
          </a:p>
        </p:txBody>
      </p:sp>
    </p:spTree>
    <p:extLst>
      <p:ext uri="{BB962C8B-B14F-4D97-AF65-F5344CB8AC3E}">
        <p14:creationId xmlns:p14="http://schemas.microsoft.com/office/powerpoint/2010/main" val="17076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11</a:t>
            </a:fld>
            <a:endParaRPr lang="en-US"/>
          </a:p>
        </p:txBody>
      </p:sp>
    </p:spTree>
    <p:extLst>
      <p:ext uri="{BB962C8B-B14F-4D97-AF65-F5344CB8AC3E}">
        <p14:creationId xmlns:p14="http://schemas.microsoft.com/office/powerpoint/2010/main" val="417976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12</a:t>
            </a:fld>
            <a:endParaRPr lang="en-US"/>
          </a:p>
        </p:txBody>
      </p:sp>
    </p:spTree>
    <p:extLst>
      <p:ext uri="{BB962C8B-B14F-4D97-AF65-F5344CB8AC3E}">
        <p14:creationId xmlns:p14="http://schemas.microsoft.com/office/powerpoint/2010/main" val="289004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14</a:t>
            </a:fld>
            <a:endParaRPr lang="en-US"/>
          </a:p>
        </p:txBody>
      </p:sp>
    </p:spTree>
    <p:extLst>
      <p:ext uri="{BB962C8B-B14F-4D97-AF65-F5344CB8AC3E}">
        <p14:creationId xmlns:p14="http://schemas.microsoft.com/office/powerpoint/2010/main" val="255067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15</a:t>
            </a:fld>
            <a:endParaRPr lang="en-US"/>
          </a:p>
        </p:txBody>
      </p:sp>
    </p:spTree>
    <p:extLst>
      <p:ext uri="{BB962C8B-B14F-4D97-AF65-F5344CB8AC3E}">
        <p14:creationId xmlns:p14="http://schemas.microsoft.com/office/powerpoint/2010/main" val="341276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16</a:t>
            </a:fld>
            <a:endParaRPr lang="en-US"/>
          </a:p>
        </p:txBody>
      </p:sp>
    </p:spTree>
    <p:extLst>
      <p:ext uri="{BB962C8B-B14F-4D97-AF65-F5344CB8AC3E}">
        <p14:creationId xmlns:p14="http://schemas.microsoft.com/office/powerpoint/2010/main" val="397830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18</a:t>
            </a:fld>
            <a:endParaRPr lang="en-US"/>
          </a:p>
        </p:txBody>
      </p:sp>
    </p:spTree>
    <p:extLst>
      <p:ext uri="{BB962C8B-B14F-4D97-AF65-F5344CB8AC3E}">
        <p14:creationId xmlns:p14="http://schemas.microsoft.com/office/powerpoint/2010/main" val="246501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19</a:t>
            </a:fld>
            <a:endParaRPr lang="en-US"/>
          </a:p>
        </p:txBody>
      </p:sp>
    </p:spTree>
    <p:extLst>
      <p:ext uri="{BB962C8B-B14F-4D97-AF65-F5344CB8AC3E}">
        <p14:creationId xmlns:p14="http://schemas.microsoft.com/office/powerpoint/2010/main" val="1795871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20</a:t>
            </a:fld>
            <a:endParaRPr lang="en-US"/>
          </a:p>
        </p:txBody>
      </p:sp>
    </p:spTree>
    <p:extLst>
      <p:ext uri="{BB962C8B-B14F-4D97-AF65-F5344CB8AC3E}">
        <p14:creationId xmlns:p14="http://schemas.microsoft.com/office/powerpoint/2010/main" val="32840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21</a:t>
            </a:fld>
            <a:endParaRPr lang="en-US"/>
          </a:p>
        </p:txBody>
      </p:sp>
    </p:spTree>
    <p:extLst>
      <p:ext uri="{BB962C8B-B14F-4D97-AF65-F5344CB8AC3E}">
        <p14:creationId xmlns:p14="http://schemas.microsoft.com/office/powerpoint/2010/main" val="157665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22</a:t>
            </a:fld>
            <a:endParaRPr lang="en-US"/>
          </a:p>
        </p:txBody>
      </p:sp>
    </p:spTree>
    <p:extLst>
      <p:ext uri="{BB962C8B-B14F-4D97-AF65-F5344CB8AC3E}">
        <p14:creationId xmlns:p14="http://schemas.microsoft.com/office/powerpoint/2010/main" val="396303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3</a:t>
            </a:fld>
            <a:endParaRPr lang="en-US"/>
          </a:p>
        </p:txBody>
      </p:sp>
    </p:spTree>
    <p:extLst>
      <p:ext uri="{BB962C8B-B14F-4D97-AF65-F5344CB8AC3E}">
        <p14:creationId xmlns:p14="http://schemas.microsoft.com/office/powerpoint/2010/main" val="345134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23</a:t>
            </a:fld>
            <a:endParaRPr lang="en-US"/>
          </a:p>
        </p:txBody>
      </p:sp>
    </p:spTree>
    <p:extLst>
      <p:ext uri="{BB962C8B-B14F-4D97-AF65-F5344CB8AC3E}">
        <p14:creationId xmlns:p14="http://schemas.microsoft.com/office/powerpoint/2010/main" val="305638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24</a:t>
            </a:fld>
            <a:endParaRPr lang="en-US"/>
          </a:p>
        </p:txBody>
      </p:sp>
    </p:spTree>
    <p:extLst>
      <p:ext uri="{BB962C8B-B14F-4D97-AF65-F5344CB8AC3E}">
        <p14:creationId xmlns:p14="http://schemas.microsoft.com/office/powerpoint/2010/main" val="102206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25</a:t>
            </a:fld>
            <a:endParaRPr lang="en-US"/>
          </a:p>
        </p:txBody>
      </p:sp>
    </p:spTree>
    <p:extLst>
      <p:ext uri="{BB962C8B-B14F-4D97-AF65-F5344CB8AC3E}">
        <p14:creationId xmlns:p14="http://schemas.microsoft.com/office/powerpoint/2010/main" val="4058698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26</a:t>
            </a:fld>
            <a:endParaRPr lang="en-US"/>
          </a:p>
        </p:txBody>
      </p:sp>
    </p:spTree>
    <p:extLst>
      <p:ext uri="{BB962C8B-B14F-4D97-AF65-F5344CB8AC3E}">
        <p14:creationId xmlns:p14="http://schemas.microsoft.com/office/powerpoint/2010/main" val="398368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28</a:t>
            </a:fld>
            <a:endParaRPr lang="en-US"/>
          </a:p>
        </p:txBody>
      </p:sp>
    </p:spTree>
    <p:extLst>
      <p:ext uri="{BB962C8B-B14F-4D97-AF65-F5344CB8AC3E}">
        <p14:creationId xmlns:p14="http://schemas.microsoft.com/office/powerpoint/2010/main" val="985252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29</a:t>
            </a:fld>
            <a:endParaRPr lang="en-US"/>
          </a:p>
        </p:txBody>
      </p:sp>
    </p:spTree>
    <p:extLst>
      <p:ext uri="{BB962C8B-B14F-4D97-AF65-F5344CB8AC3E}">
        <p14:creationId xmlns:p14="http://schemas.microsoft.com/office/powerpoint/2010/main" val="999873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30</a:t>
            </a:fld>
            <a:endParaRPr lang="en-US"/>
          </a:p>
        </p:txBody>
      </p:sp>
    </p:spTree>
    <p:extLst>
      <p:ext uri="{BB962C8B-B14F-4D97-AF65-F5344CB8AC3E}">
        <p14:creationId xmlns:p14="http://schemas.microsoft.com/office/powerpoint/2010/main" val="1621495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31</a:t>
            </a:fld>
            <a:endParaRPr lang="en-US"/>
          </a:p>
        </p:txBody>
      </p:sp>
    </p:spTree>
    <p:extLst>
      <p:ext uri="{BB962C8B-B14F-4D97-AF65-F5344CB8AC3E}">
        <p14:creationId xmlns:p14="http://schemas.microsoft.com/office/powerpoint/2010/main" val="3264646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32</a:t>
            </a:fld>
            <a:endParaRPr lang="en-US"/>
          </a:p>
        </p:txBody>
      </p:sp>
    </p:spTree>
    <p:extLst>
      <p:ext uri="{BB962C8B-B14F-4D97-AF65-F5344CB8AC3E}">
        <p14:creationId xmlns:p14="http://schemas.microsoft.com/office/powerpoint/2010/main" val="2642227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33</a:t>
            </a:fld>
            <a:endParaRPr lang="en-US"/>
          </a:p>
        </p:txBody>
      </p:sp>
    </p:spTree>
    <p:extLst>
      <p:ext uri="{BB962C8B-B14F-4D97-AF65-F5344CB8AC3E}">
        <p14:creationId xmlns:p14="http://schemas.microsoft.com/office/powerpoint/2010/main" val="192870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4</a:t>
            </a:fld>
            <a:endParaRPr lang="en-US"/>
          </a:p>
        </p:txBody>
      </p:sp>
    </p:spTree>
    <p:extLst>
      <p:ext uri="{BB962C8B-B14F-4D97-AF65-F5344CB8AC3E}">
        <p14:creationId xmlns:p14="http://schemas.microsoft.com/office/powerpoint/2010/main" val="140096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5</a:t>
            </a:fld>
            <a:endParaRPr lang="en-US"/>
          </a:p>
        </p:txBody>
      </p:sp>
    </p:spTree>
    <p:extLst>
      <p:ext uri="{BB962C8B-B14F-4D97-AF65-F5344CB8AC3E}">
        <p14:creationId xmlns:p14="http://schemas.microsoft.com/office/powerpoint/2010/main" val="306987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6</a:t>
            </a:fld>
            <a:endParaRPr lang="en-US"/>
          </a:p>
        </p:txBody>
      </p:sp>
    </p:spTree>
    <p:extLst>
      <p:ext uri="{BB962C8B-B14F-4D97-AF65-F5344CB8AC3E}">
        <p14:creationId xmlns:p14="http://schemas.microsoft.com/office/powerpoint/2010/main" val="61978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7</a:t>
            </a:fld>
            <a:endParaRPr lang="en-US"/>
          </a:p>
        </p:txBody>
      </p:sp>
    </p:spTree>
    <p:extLst>
      <p:ext uri="{BB962C8B-B14F-4D97-AF65-F5344CB8AC3E}">
        <p14:creationId xmlns:p14="http://schemas.microsoft.com/office/powerpoint/2010/main" val="411955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8</a:t>
            </a:fld>
            <a:endParaRPr lang="en-US"/>
          </a:p>
        </p:txBody>
      </p:sp>
    </p:spTree>
    <p:extLst>
      <p:ext uri="{BB962C8B-B14F-4D97-AF65-F5344CB8AC3E}">
        <p14:creationId xmlns:p14="http://schemas.microsoft.com/office/powerpoint/2010/main" val="165879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9</a:t>
            </a:fld>
            <a:endParaRPr lang="en-US"/>
          </a:p>
        </p:txBody>
      </p:sp>
    </p:spTree>
    <p:extLst>
      <p:ext uri="{BB962C8B-B14F-4D97-AF65-F5344CB8AC3E}">
        <p14:creationId xmlns:p14="http://schemas.microsoft.com/office/powerpoint/2010/main" val="181754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85E12-388C-44C7-9FB8-3D79208E0BE1}" type="slidenum">
              <a:rPr lang="en-US" smtClean="0"/>
              <a:t>10</a:t>
            </a:fld>
            <a:endParaRPr lang="en-US"/>
          </a:p>
        </p:txBody>
      </p:sp>
    </p:spTree>
    <p:extLst>
      <p:ext uri="{BB962C8B-B14F-4D97-AF65-F5344CB8AC3E}">
        <p14:creationId xmlns:p14="http://schemas.microsoft.com/office/powerpoint/2010/main" val="399448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70EDCB-9C19-4FA3-903F-EC71EBB28B25}"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255876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0EDCB-9C19-4FA3-903F-EC71EBB28B25}"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239216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0EDCB-9C19-4FA3-903F-EC71EBB28B25}"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142812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0EDCB-9C19-4FA3-903F-EC71EBB28B25}"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17673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0EDCB-9C19-4FA3-903F-EC71EBB28B25}"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1618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70EDCB-9C19-4FA3-903F-EC71EBB28B25}"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298281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70EDCB-9C19-4FA3-903F-EC71EBB28B25}"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271488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70EDCB-9C19-4FA3-903F-EC71EBB28B25}"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189851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0EDCB-9C19-4FA3-903F-EC71EBB28B25}"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166323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70EDCB-9C19-4FA3-903F-EC71EBB28B25}"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419999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70EDCB-9C19-4FA3-903F-EC71EBB28B25}"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8B7A8-1DF3-40CE-BBAE-DAE95D7279AF}" type="slidenum">
              <a:rPr lang="en-US" smtClean="0"/>
              <a:t>‹#›</a:t>
            </a:fld>
            <a:endParaRPr lang="en-US"/>
          </a:p>
        </p:txBody>
      </p:sp>
    </p:spTree>
    <p:extLst>
      <p:ext uri="{BB962C8B-B14F-4D97-AF65-F5344CB8AC3E}">
        <p14:creationId xmlns:p14="http://schemas.microsoft.com/office/powerpoint/2010/main" val="165295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0EDCB-9C19-4FA3-903F-EC71EBB28B25}" type="datetimeFigureOut">
              <a:rPr lang="en-US" smtClean="0"/>
              <a:t>3/16/2023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8B7A8-1DF3-40CE-BBAE-DAE95D7279AF}" type="slidenum">
              <a:rPr lang="en-US" smtClean="0"/>
              <a:t>‹#›</a:t>
            </a:fld>
            <a:endParaRPr lang="en-US"/>
          </a:p>
        </p:txBody>
      </p:sp>
    </p:spTree>
    <p:extLst>
      <p:ext uri="{BB962C8B-B14F-4D97-AF65-F5344CB8AC3E}">
        <p14:creationId xmlns:p14="http://schemas.microsoft.com/office/powerpoint/2010/main" val="172072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598" y="1260519"/>
            <a:ext cx="12067309" cy="3361066"/>
          </a:xfrm>
        </p:spPr>
        <p:txBody>
          <a:bodyPr>
            <a:normAutofit fontScale="90000"/>
          </a:bodyPr>
          <a:lstStyle/>
          <a:p>
            <a:r>
              <a:rPr lang="en-US" b="1" dirty="0" err="1">
                <a:effectLst>
                  <a:outerShdw blurRad="38100" dist="38100" dir="2700000" algn="tl">
                    <a:srgbClr val="000000">
                      <a:alpha val="43137"/>
                    </a:srgbClr>
                  </a:outerShdw>
                </a:effectLst>
              </a:rPr>
              <a:t>Transanal</a:t>
            </a:r>
            <a:r>
              <a:rPr lang="en-US" b="1">
                <a:effectLst>
                  <a:outerShdw blurRad="38100" dist="38100" dir="2700000" algn="tl">
                    <a:srgbClr val="000000">
                      <a:alpha val="43137"/>
                    </a:srgbClr>
                  </a:outerShdw>
                </a:effectLst>
              </a:rPr>
              <a:t> Total Mesorectal Excision For Mid‑Low Rectal Cancer </a:t>
            </a:r>
            <a:br>
              <a:rPr lang="en-US"/>
            </a:br>
            <a:r>
              <a:rPr lang="en-US" b="1">
                <a:effectLst>
                  <a:outerShdw blurRad="38100" dist="38100" dir="2700000" algn="tl">
                    <a:srgbClr val="000000">
                      <a:alpha val="43137"/>
                    </a:srgbClr>
                  </a:outerShdw>
                </a:effectLst>
              </a:rPr>
              <a:t> </a:t>
            </a:r>
          </a:p>
        </p:txBody>
      </p:sp>
      <p:sp>
        <p:nvSpPr>
          <p:cNvPr id="3" name="Subtitle 2"/>
          <p:cNvSpPr>
            <a:spLocks noGrp="1"/>
          </p:cNvSpPr>
          <p:nvPr>
            <p:ph type="subTitle" idx="1"/>
          </p:nvPr>
        </p:nvSpPr>
        <p:spPr>
          <a:xfrm>
            <a:off x="3933253" y="5232459"/>
            <a:ext cx="9144000" cy="609354"/>
          </a:xfrm>
        </p:spPr>
        <p:txBody>
          <a:bodyPr/>
          <a:lstStyle/>
          <a:p>
            <a:r>
              <a:rPr lang="en-US" b="1" dirty="0">
                <a:effectLst>
                  <a:outerShdw blurRad="38100" dist="38100" dir="2700000" algn="tl">
                    <a:srgbClr val="000000">
                      <a:alpha val="43137"/>
                    </a:srgbClr>
                  </a:outerShdw>
                </a:effectLst>
              </a:rPr>
              <a:t>By Dr. Tam Van Nguyen</a:t>
            </a:r>
          </a:p>
        </p:txBody>
      </p:sp>
      <p:sp>
        <p:nvSpPr>
          <p:cNvPr id="4" name="Rectangle 3"/>
          <p:cNvSpPr/>
          <p:nvPr/>
        </p:nvSpPr>
        <p:spPr>
          <a:xfrm>
            <a:off x="1519707" y="257577"/>
            <a:ext cx="9453093" cy="11461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chemeClr val="tx2">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THAI NGUYEN UNIVERSITY OF MEDICINE AND PHARMACY</a:t>
            </a:r>
            <a:endParaRPr lang="vi-VN" sz="2400" b="1" dirty="0">
              <a:solidFill>
                <a:schemeClr val="tx2">
                  <a:lumMod val="95000"/>
                  <a:lumOff val="5000"/>
                </a:scheme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26545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09" y="143452"/>
            <a:ext cx="10515600" cy="1325563"/>
          </a:xfrm>
        </p:spPr>
        <p:txBody>
          <a:bodyPr/>
          <a:lstStyle/>
          <a:p>
            <a:r>
              <a:rPr lang="en-US"/>
              <a:t>Diagnosis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4865729"/>
              </p:ext>
            </p:extLst>
          </p:nvPr>
        </p:nvGraphicFramePr>
        <p:xfrm>
          <a:off x="0" y="1304997"/>
          <a:ext cx="10515600" cy="4996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971309" y="440315"/>
            <a:ext cx="2428875" cy="2057400"/>
          </a:xfrm>
          <a:prstGeom prst="rect">
            <a:avLst/>
          </a:prstGeom>
        </p:spPr>
      </p:pic>
      <p:pic>
        <p:nvPicPr>
          <p:cNvPr id="6" name="Picture 5"/>
          <p:cNvPicPr>
            <a:picLocks noChangeAspect="1"/>
          </p:cNvPicPr>
          <p:nvPr/>
        </p:nvPicPr>
        <p:blipFill>
          <a:blip r:embed="rId9"/>
          <a:stretch>
            <a:fillRect/>
          </a:stretch>
        </p:blipFill>
        <p:spPr>
          <a:xfrm>
            <a:off x="7732136" y="2497716"/>
            <a:ext cx="2492581" cy="1991158"/>
          </a:xfrm>
          <a:prstGeom prst="rect">
            <a:avLst/>
          </a:prstGeom>
        </p:spPr>
      </p:pic>
      <p:pic>
        <p:nvPicPr>
          <p:cNvPr id="7" name="Picture 6"/>
          <p:cNvPicPr>
            <a:picLocks noChangeAspect="1"/>
          </p:cNvPicPr>
          <p:nvPr/>
        </p:nvPicPr>
        <p:blipFill>
          <a:blip r:embed="rId10"/>
          <a:stretch>
            <a:fillRect/>
          </a:stretch>
        </p:blipFill>
        <p:spPr>
          <a:xfrm>
            <a:off x="8771658" y="4604592"/>
            <a:ext cx="2609852" cy="2046442"/>
          </a:xfrm>
          <a:prstGeom prst="rect">
            <a:avLst/>
          </a:prstGeom>
        </p:spPr>
      </p:pic>
    </p:spTree>
    <p:extLst>
      <p:ext uri="{BB962C8B-B14F-4D97-AF65-F5344CB8AC3E}">
        <p14:creationId xmlns:p14="http://schemas.microsoft.com/office/powerpoint/2010/main" val="384704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062"/>
            <a:ext cx="10515600" cy="980602"/>
          </a:xfrm>
        </p:spPr>
        <p:txBody>
          <a:bodyPr>
            <a:normAutofit/>
          </a:bodyPr>
          <a:lstStyle/>
          <a:p>
            <a:r>
              <a:rPr lang="en-US"/>
              <a:t>Stage diagnosis</a:t>
            </a:r>
          </a:p>
        </p:txBody>
      </p:sp>
      <p:sp>
        <p:nvSpPr>
          <p:cNvPr id="3" name="Content Placeholder 2"/>
          <p:cNvSpPr>
            <a:spLocks noGrp="1"/>
          </p:cNvSpPr>
          <p:nvPr>
            <p:ph idx="1"/>
          </p:nvPr>
        </p:nvSpPr>
        <p:spPr/>
        <p:txBody>
          <a:bodyPr/>
          <a:lstStyle/>
          <a:p>
            <a:pPr marL="0" indent="0">
              <a:buNone/>
            </a:pPr>
            <a:r>
              <a:rPr lang="en-US"/>
              <a:t> </a:t>
            </a:r>
          </a:p>
        </p:txBody>
      </p:sp>
      <p:pic>
        <p:nvPicPr>
          <p:cNvPr id="6" name="Picture 5"/>
          <p:cNvPicPr>
            <a:picLocks noChangeAspect="1"/>
          </p:cNvPicPr>
          <p:nvPr/>
        </p:nvPicPr>
        <p:blipFill>
          <a:blip r:embed="rId3"/>
          <a:stretch>
            <a:fillRect/>
          </a:stretch>
        </p:blipFill>
        <p:spPr>
          <a:xfrm>
            <a:off x="838200" y="989848"/>
            <a:ext cx="10515600" cy="5626584"/>
          </a:xfrm>
          <a:prstGeom prst="rect">
            <a:avLst/>
          </a:prstGeom>
        </p:spPr>
      </p:pic>
      <p:pic>
        <p:nvPicPr>
          <p:cNvPr id="7" name="Picture 6"/>
          <p:cNvPicPr>
            <a:picLocks noChangeAspect="1"/>
          </p:cNvPicPr>
          <p:nvPr/>
        </p:nvPicPr>
        <p:blipFill>
          <a:blip r:embed="rId4"/>
          <a:stretch>
            <a:fillRect/>
          </a:stretch>
        </p:blipFill>
        <p:spPr>
          <a:xfrm>
            <a:off x="6248400" y="576419"/>
            <a:ext cx="5482107" cy="6281581"/>
          </a:xfrm>
          <a:prstGeom prst="rect">
            <a:avLst/>
          </a:prstGeom>
        </p:spPr>
      </p:pic>
    </p:spTree>
    <p:extLst>
      <p:ext uri="{BB962C8B-B14F-4D97-AF65-F5344CB8AC3E}">
        <p14:creationId xmlns:p14="http://schemas.microsoft.com/office/powerpoint/2010/main" val="25350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0"/>
            <a:ext cx="10515600" cy="1325563"/>
          </a:xfrm>
        </p:spPr>
        <p:txBody>
          <a:bodyPr/>
          <a:lstStyle/>
          <a:p>
            <a:r>
              <a:rPr lang="en-US"/>
              <a:t>Treatment</a:t>
            </a:r>
          </a:p>
        </p:txBody>
      </p:sp>
      <p:pic>
        <p:nvPicPr>
          <p:cNvPr id="5" name="Content Placeholder 4"/>
          <p:cNvPicPr>
            <a:picLocks noGrp="1" noChangeAspect="1"/>
          </p:cNvPicPr>
          <p:nvPr>
            <p:ph idx="1"/>
          </p:nvPr>
        </p:nvPicPr>
        <p:blipFill>
          <a:blip r:embed="rId3"/>
          <a:stretch>
            <a:fillRect/>
          </a:stretch>
        </p:blipFill>
        <p:spPr>
          <a:xfrm>
            <a:off x="817616" y="1010653"/>
            <a:ext cx="10752673" cy="5582652"/>
          </a:xfrm>
          <a:prstGeom prst="rect">
            <a:avLst/>
          </a:prstGeom>
        </p:spPr>
      </p:pic>
    </p:spTree>
    <p:extLst>
      <p:ext uri="{BB962C8B-B14F-4D97-AF65-F5344CB8AC3E}">
        <p14:creationId xmlns:p14="http://schemas.microsoft.com/office/powerpoint/2010/main" val="416796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0"/>
            <a:ext cx="10515600" cy="1138989"/>
          </a:xfrm>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871211" y="347155"/>
            <a:ext cx="10667205" cy="6198024"/>
          </a:xfrm>
          <a:prstGeom prst="rect">
            <a:avLst/>
          </a:prstGeom>
        </p:spPr>
      </p:pic>
      <p:pic>
        <p:nvPicPr>
          <p:cNvPr id="3" name="Picture 2"/>
          <p:cNvPicPr>
            <a:picLocks noChangeAspect="1"/>
          </p:cNvPicPr>
          <p:nvPr/>
        </p:nvPicPr>
        <p:blipFill>
          <a:blip r:embed="rId3"/>
          <a:stretch>
            <a:fillRect/>
          </a:stretch>
        </p:blipFill>
        <p:spPr>
          <a:xfrm>
            <a:off x="675298" y="251904"/>
            <a:ext cx="11059030" cy="6388525"/>
          </a:xfrm>
          <a:prstGeom prst="rect">
            <a:avLst/>
          </a:prstGeom>
        </p:spPr>
      </p:pic>
      <p:pic>
        <p:nvPicPr>
          <p:cNvPr id="4" name="Picture 3"/>
          <p:cNvPicPr>
            <a:picLocks noChangeAspect="1"/>
          </p:cNvPicPr>
          <p:nvPr/>
        </p:nvPicPr>
        <p:blipFill>
          <a:blip r:embed="rId4"/>
          <a:stretch>
            <a:fillRect/>
          </a:stretch>
        </p:blipFill>
        <p:spPr>
          <a:xfrm>
            <a:off x="538162" y="251903"/>
            <a:ext cx="11472728" cy="6388525"/>
          </a:xfrm>
          <a:prstGeom prst="rect">
            <a:avLst/>
          </a:prstGeom>
        </p:spPr>
      </p:pic>
    </p:spTree>
    <p:extLst>
      <p:ext uri="{BB962C8B-B14F-4D97-AF65-F5344CB8AC3E}">
        <p14:creationId xmlns:p14="http://schemas.microsoft.com/office/powerpoint/2010/main" val="37231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8507"/>
            <a:ext cx="10515600" cy="1325563"/>
          </a:xfrm>
        </p:spPr>
        <p:txBody>
          <a:bodyPr>
            <a:normAutofit/>
          </a:bodyPr>
          <a:lstStyle/>
          <a:p>
            <a:pPr algn="ctr"/>
            <a:r>
              <a:rPr lang="en-US" sz="5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SURGICAL</a:t>
            </a:r>
            <a:endParaRPr lang="en-US" sz="54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5153891"/>
            <a:ext cx="10515600" cy="1023072"/>
          </a:xfrm>
        </p:spPr>
        <p:txBody>
          <a:bodyPr/>
          <a:lstStyle/>
          <a:p>
            <a:endParaRPr lang="en-US"/>
          </a:p>
        </p:txBody>
      </p:sp>
    </p:spTree>
    <p:extLst>
      <p:ext uri="{BB962C8B-B14F-4D97-AF65-F5344CB8AC3E}">
        <p14:creationId xmlns:p14="http://schemas.microsoft.com/office/powerpoint/2010/main" val="238139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7461"/>
          </a:xfrm>
        </p:spPr>
        <p:txBody>
          <a:bodyPr/>
          <a:lstStyle/>
          <a:p>
            <a:r>
              <a:rPr lang="en-US">
                <a:latin typeface="Arial" panose="020B0604020202020204" pitchFamily="34" charset="0"/>
                <a:cs typeface="Arial" panose="020B0604020202020204" pitchFamily="34" charset="0"/>
              </a:rPr>
              <a:t>Surgical options</a:t>
            </a:r>
            <a:endParaRPr lang="en-US"/>
          </a:p>
        </p:txBody>
      </p:sp>
      <p:sp>
        <p:nvSpPr>
          <p:cNvPr id="5" name="Content Placeholder 4"/>
          <p:cNvSpPr>
            <a:spLocks noGrp="1"/>
          </p:cNvSpPr>
          <p:nvPr>
            <p:ph idx="1"/>
          </p:nvPr>
        </p:nvSpPr>
        <p:spPr/>
        <p:txBody>
          <a:bodyPr/>
          <a:lstStyle/>
          <a:p>
            <a:pPr lvl="0"/>
            <a:endParaRPr lang="en-US"/>
          </a:p>
          <a:p>
            <a:pPr lvl="1"/>
            <a:endParaRPr lang="en-US"/>
          </a:p>
          <a:p>
            <a:pPr lvl="1"/>
            <a:endParaRPr lang="en-US"/>
          </a:p>
          <a:p>
            <a:pPr lvl="0"/>
            <a:endParaRPr lang="en-US"/>
          </a:p>
          <a:p>
            <a:pPr lvl="1"/>
            <a:endParaRPr lang="en-US"/>
          </a:p>
          <a:p>
            <a:pPr lvl="1"/>
            <a:endParaRPr lang="en-US"/>
          </a:p>
          <a:p>
            <a:pPr lvl="0"/>
            <a:endParaRPr lang="en-US"/>
          </a:p>
          <a:p>
            <a:pPr lvl="1"/>
            <a:endParaRPr lang="en-US"/>
          </a:p>
          <a:p>
            <a:pPr lvl="1"/>
            <a:endParaRPr lang="en-US"/>
          </a:p>
        </p:txBody>
      </p:sp>
      <p:graphicFrame>
        <p:nvGraphicFramePr>
          <p:cNvPr id="6" name="Diagram 5"/>
          <p:cNvGraphicFramePr/>
          <p:nvPr>
            <p:extLst/>
          </p:nvPr>
        </p:nvGraphicFramePr>
        <p:xfrm>
          <a:off x="695459" y="1223494"/>
          <a:ext cx="10753859" cy="5634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572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cs typeface="Arial" panose="020B0604020202020204" pitchFamily="34" charset="0"/>
              </a:rPr>
              <a:t>Surgical options</a:t>
            </a:r>
            <a:endParaRPr lang="en-US"/>
          </a:p>
        </p:txBody>
      </p:sp>
      <p:sp>
        <p:nvSpPr>
          <p:cNvPr id="3" name="Content Placeholder 2"/>
          <p:cNvSpPr>
            <a:spLocks noGrp="1"/>
          </p:cNvSpPr>
          <p:nvPr>
            <p:ph idx="1"/>
          </p:nvPr>
        </p:nvSpPr>
        <p:spPr>
          <a:xfrm>
            <a:off x="419100" y="1531585"/>
            <a:ext cx="3866147" cy="4351338"/>
          </a:xfrm>
        </p:spPr>
        <p:txBody>
          <a:bodyPr/>
          <a:lstStyle/>
          <a:p>
            <a:pPr marL="0" indent="0">
              <a:buNone/>
            </a:pPr>
            <a:r>
              <a:rPr lang="en-US"/>
              <a:t>a) Local excision </a:t>
            </a:r>
          </a:p>
          <a:p>
            <a:pPr marL="0" indent="0">
              <a:buNone/>
            </a:pPr>
            <a:r>
              <a:rPr lang="en-US"/>
              <a:t>b) Intersphincteric resection (ISR)</a:t>
            </a:r>
          </a:p>
          <a:p>
            <a:pPr marL="0" indent="0">
              <a:buNone/>
            </a:pPr>
            <a:r>
              <a:rPr lang="en-US"/>
              <a:t>c) Abdominoperineal resection (APR) </a:t>
            </a:r>
            <a:br>
              <a:rPr lang="en-US"/>
            </a:br>
            <a:br>
              <a:rPr lang="en-US"/>
            </a:br>
            <a:endParaRPr lang="en-US"/>
          </a:p>
        </p:txBody>
      </p:sp>
      <p:pic>
        <p:nvPicPr>
          <p:cNvPr id="4" name="Picture 3"/>
          <p:cNvPicPr>
            <a:picLocks noChangeAspect="1"/>
          </p:cNvPicPr>
          <p:nvPr/>
        </p:nvPicPr>
        <p:blipFill rotWithShape="1">
          <a:blip r:embed="rId3"/>
          <a:srcRect t="456" r="1452"/>
          <a:stretch/>
        </p:blipFill>
        <p:spPr>
          <a:xfrm>
            <a:off x="3866147" y="1248047"/>
            <a:ext cx="8117305" cy="5133474"/>
          </a:xfrm>
          <a:prstGeom prst="rect">
            <a:avLst/>
          </a:prstGeom>
        </p:spPr>
      </p:pic>
      <p:sp>
        <p:nvSpPr>
          <p:cNvPr id="5" name="Rectangle 4"/>
          <p:cNvSpPr/>
          <p:nvPr/>
        </p:nvSpPr>
        <p:spPr>
          <a:xfrm>
            <a:off x="112295" y="6282512"/>
            <a:ext cx="8422105" cy="498598"/>
          </a:xfrm>
          <a:prstGeom prst="rect">
            <a:avLst/>
          </a:prstGeom>
        </p:spPr>
        <p:txBody>
          <a:bodyPr wrap="square">
            <a:spAutoFit/>
          </a:bodyPr>
          <a:lstStyle/>
          <a:p>
            <a:pPr>
              <a:lnSpc>
                <a:spcPct val="120000"/>
              </a:lnSpc>
            </a:pPr>
            <a:r>
              <a:rPr lang="en-US" sz="1100"/>
              <a:t>Hasegawa S, Yoshida Y, Morimoto M, et al. Transanal TME: new standard or fad? Journal of the Anus, Rectum and Colon. 2019 ;3(1):1-9. DOI: 10.23922/jarc.2018-030. PMID: 31559361; PMCID: PMC6752130.</a:t>
            </a:r>
          </a:p>
        </p:txBody>
      </p:sp>
    </p:spTree>
    <p:extLst>
      <p:ext uri="{BB962C8B-B14F-4D97-AF65-F5344CB8AC3E}">
        <p14:creationId xmlns:p14="http://schemas.microsoft.com/office/powerpoint/2010/main" val="93861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289288"/>
            <a:ext cx="10515600" cy="1368313"/>
          </a:xfrm>
        </p:spPr>
        <p:txBody>
          <a:bodyPr>
            <a:noAutofit/>
          </a:bodyPr>
          <a:lstStyle/>
          <a:p>
            <a:pPr algn="ctr"/>
            <a:r>
              <a:rPr lang="en-US" b="1">
                <a:effectLst>
                  <a:outerShdw blurRad="38100" dist="38100" dir="2700000" algn="tl">
                    <a:srgbClr val="000000">
                      <a:alpha val="43137"/>
                    </a:srgbClr>
                  </a:outerShdw>
                </a:effectLst>
              </a:rPr>
              <a:t>Transanal Total Mesorectal Excision ( TaTME)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94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1819" y="6175858"/>
            <a:ext cx="10934163" cy="488787"/>
          </a:xfrm>
        </p:spPr>
        <p:txBody>
          <a:bodyPr>
            <a:noAutofit/>
          </a:bodyPr>
          <a:lstStyle/>
          <a:p>
            <a:pPr marL="0" indent="0">
              <a:buNone/>
            </a:pPr>
            <a:r>
              <a:rPr lang="en-US" sz="1200"/>
              <a:t>Tuan NA, Duc NM, Van Hiep P, Van Sy T, Van Du N, Khuong NT. The Efficacy of Transanal Total Mesorectal Excision: a Preliminary Vietnamese Report. Med Arch. 2020 Jun;74(3):216-223. doi: 10.5455/medarh.2020.74.216-223. PMID: 32801439; PMCID: PMC7405999.</a:t>
            </a:r>
            <a:endParaRPr lang="en-US" sz="120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1304156" y="89372"/>
            <a:ext cx="9508223" cy="6086486"/>
          </a:xfrm>
          <a:prstGeom prst="rect">
            <a:avLst/>
          </a:prstGeom>
        </p:spPr>
      </p:pic>
    </p:spTree>
    <p:extLst>
      <p:ext uri="{BB962C8B-B14F-4D97-AF65-F5344CB8AC3E}">
        <p14:creationId xmlns:p14="http://schemas.microsoft.com/office/powerpoint/2010/main" val="353921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1264151"/>
            <a:ext cx="3406688" cy="4351338"/>
          </a:xfrm>
          <a:prstGeom prst="rect">
            <a:avLst/>
          </a:prstGeom>
        </p:spPr>
      </p:pic>
      <p:pic>
        <p:nvPicPr>
          <p:cNvPr id="5" name="Picture 4"/>
          <p:cNvPicPr>
            <a:picLocks noChangeAspect="1"/>
          </p:cNvPicPr>
          <p:nvPr/>
        </p:nvPicPr>
        <p:blipFill>
          <a:blip r:embed="rId4"/>
          <a:stretch>
            <a:fillRect/>
          </a:stretch>
        </p:blipFill>
        <p:spPr>
          <a:xfrm>
            <a:off x="3486899" y="1264151"/>
            <a:ext cx="8785312" cy="4020085"/>
          </a:xfrm>
          <a:prstGeom prst="rect">
            <a:avLst/>
          </a:prstGeom>
        </p:spPr>
      </p:pic>
      <p:sp>
        <p:nvSpPr>
          <p:cNvPr id="3" name="Rectangle 2"/>
          <p:cNvSpPr/>
          <p:nvPr/>
        </p:nvSpPr>
        <p:spPr>
          <a:xfrm>
            <a:off x="214307" y="6183262"/>
            <a:ext cx="11400175" cy="515206"/>
          </a:xfrm>
          <a:prstGeom prst="rect">
            <a:avLst/>
          </a:prstGeom>
        </p:spPr>
        <p:txBody>
          <a:bodyPr wrap="square">
            <a:spAutoFit/>
          </a:bodyPr>
          <a:lstStyle/>
          <a:p>
            <a:pPr>
              <a:lnSpc>
                <a:spcPct val="120000"/>
              </a:lnSpc>
            </a:pPr>
            <a:r>
              <a:rPr lang="en-US" sz="1200"/>
              <a:t>Hasegawa S, Yoshida Y, Morimoto M, et al. Transanal TME: new standard or fad? Journal of the Anus, Rectum and Colon. 2019 ;3(1):1-9. DOI: 10.23922/jarc.2018-030. PMID: 31559361; PMCID: PMC6752130.</a:t>
            </a:r>
          </a:p>
        </p:txBody>
      </p:sp>
    </p:spTree>
    <p:extLst>
      <p:ext uri="{BB962C8B-B14F-4D97-AF65-F5344CB8AC3E}">
        <p14:creationId xmlns:p14="http://schemas.microsoft.com/office/powerpoint/2010/main" val="80213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954437"/>
            <a:ext cx="10515600" cy="1368313"/>
          </a:xfrm>
        </p:spPr>
        <p:txBody>
          <a:bodyPr/>
          <a:lstStyle/>
          <a:p>
            <a:pPr algn="ctr"/>
            <a:r>
              <a:rPr lang="en-US" b="1">
                <a:effectLst>
                  <a:outerShdw blurRad="38100" dist="38100" dir="2700000" algn="tl">
                    <a:srgbClr val="000000">
                      <a:alpha val="43137"/>
                    </a:srgbClr>
                  </a:outerShdw>
                </a:effectLst>
              </a:rPr>
              <a:t>OVERVIEW</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672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4851" y="5802133"/>
            <a:ext cx="11018949" cy="374830"/>
          </a:xfrm>
        </p:spPr>
        <p:txBody>
          <a:bodyPr>
            <a:noAutofit/>
          </a:bodyPr>
          <a:lstStyle/>
          <a:p>
            <a:pPr marL="0" indent="0">
              <a:lnSpc>
                <a:spcPct val="120000"/>
              </a:lnSpc>
              <a:buNone/>
            </a:pPr>
            <a:r>
              <a:rPr lang="en-US" sz="1050"/>
              <a:t>Hasegawa S, Yoshida Y, Morimoto M, et al. Transanal TME: new standard or fad? Journal of the Anus, Rectum and Colon. 2019 ;3(1):1-9. DOI: 10.23922/jarc.2018-030. PMID: 31559361; PMCID: PMC6752130.</a:t>
            </a:r>
          </a:p>
        </p:txBody>
      </p:sp>
      <p:pic>
        <p:nvPicPr>
          <p:cNvPr id="4" name="Picture 3"/>
          <p:cNvPicPr>
            <a:picLocks noChangeAspect="1"/>
          </p:cNvPicPr>
          <p:nvPr/>
        </p:nvPicPr>
        <p:blipFill>
          <a:blip r:embed="rId3"/>
          <a:stretch>
            <a:fillRect/>
          </a:stretch>
        </p:blipFill>
        <p:spPr>
          <a:xfrm>
            <a:off x="3497676" y="753977"/>
            <a:ext cx="8694324" cy="4273873"/>
          </a:xfrm>
          <a:prstGeom prst="rect">
            <a:avLst/>
          </a:prstGeom>
        </p:spPr>
      </p:pic>
      <p:pic>
        <p:nvPicPr>
          <p:cNvPr id="5" name="Picture 4"/>
          <p:cNvPicPr>
            <a:picLocks noChangeAspect="1"/>
          </p:cNvPicPr>
          <p:nvPr/>
        </p:nvPicPr>
        <p:blipFill>
          <a:blip r:embed="rId4"/>
          <a:stretch>
            <a:fillRect/>
          </a:stretch>
        </p:blipFill>
        <p:spPr>
          <a:xfrm>
            <a:off x="0" y="527258"/>
            <a:ext cx="3573736" cy="4887733"/>
          </a:xfrm>
          <a:prstGeom prst="rect">
            <a:avLst/>
          </a:prstGeom>
        </p:spPr>
      </p:pic>
    </p:spTree>
    <p:extLst>
      <p:ext uri="{BB962C8B-B14F-4D97-AF65-F5344CB8AC3E}">
        <p14:creationId xmlns:p14="http://schemas.microsoft.com/office/powerpoint/2010/main" val="200991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957" y="0"/>
            <a:ext cx="9984085" cy="6858000"/>
          </a:xfrm>
        </p:spPr>
      </p:pic>
    </p:spTree>
    <p:extLst>
      <p:ext uri="{BB962C8B-B14F-4D97-AF65-F5344CB8AC3E}">
        <p14:creationId xmlns:p14="http://schemas.microsoft.com/office/powerpoint/2010/main" val="1952699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8854"/>
          </a:xfrm>
        </p:spPr>
        <p:txBody>
          <a:bodyPr>
            <a:normAutofit fontScale="90000"/>
          </a:bodyPr>
          <a:lstStyle/>
          <a:p>
            <a:endParaRPr lang="en-US"/>
          </a:p>
        </p:txBody>
      </p:sp>
      <p:sp>
        <p:nvSpPr>
          <p:cNvPr id="3" name="Content Placeholder 2"/>
          <p:cNvSpPr>
            <a:spLocks noGrp="1"/>
          </p:cNvSpPr>
          <p:nvPr>
            <p:ph idx="1"/>
          </p:nvPr>
        </p:nvSpPr>
        <p:spPr>
          <a:xfrm>
            <a:off x="192505" y="753980"/>
            <a:ext cx="4684295" cy="5422983"/>
          </a:xfrm>
        </p:spPr>
        <p:txBody>
          <a:bodyPr/>
          <a:lstStyle/>
          <a:p>
            <a:pPr marL="0" indent="0">
              <a:buNone/>
            </a:pPr>
            <a:r>
              <a:rPr lang="en-US" b="1"/>
              <a:t>Set up Operative Devices</a:t>
            </a:r>
          </a:p>
          <a:p>
            <a:pPr marL="0" indent="0">
              <a:buNone/>
            </a:pPr>
            <a:r>
              <a:rPr lang="en-US" b="1"/>
              <a:t>Patient's position</a:t>
            </a:r>
            <a:br>
              <a:rPr lang="en-US"/>
            </a:br>
            <a:endParaRPr lang="en-US"/>
          </a:p>
        </p:txBody>
      </p:sp>
      <p:pic>
        <p:nvPicPr>
          <p:cNvPr id="6" name="Content Placeholder 3"/>
          <p:cNvPicPr>
            <a:picLocks noChangeAspect="1"/>
          </p:cNvPicPr>
          <p:nvPr/>
        </p:nvPicPr>
        <p:blipFill rotWithShape="1">
          <a:blip r:embed="rId3"/>
          <a:srcRect l="30027" t="35298" r="28236" b="23780"/>
          <a:stretch/>
        </p:blipFill>
        <p:spPr>
          <a:xfrm>
            <a:off x="0" y="2567114"/>
            <a:ext cx="5293893" cy="3067256"/>
          </a:xfrm>
          <a:prstGeom prst="rect">
            <a:avLst/>
          </a:prstGeom>
        </p:spPr>
      </p:pic>
      <p:pic>
        <p:nvPicPr>
          <p:cNvPr id="7" name="Picture 6"/>
          <p:cNvPicPr>
            <a:picLocks noChangeAspect="1"/>
          </p:cNvPicPr>
          <p:nvPr/>
        </p:nvPicPr>
        <p:blipFill>
          <a:blip r:embed="rId4"/>
          <a:stretch>
            <a:fillRect/>
          </a:stretch>
        </p:blipFill>
        <p:spPr>
          <a:xfrm>
            <a:off x="5170571" y="937232"/>
            <a:ext cx="7021429" cy="5056477"/>
          </a:xfrm>
          <a:prstGeom prst="rect">
            <a:avLst/>
          </a:prstGeom>
        </p:spPr>
      </p:pic>
      <p:pic>
        <p:nvPicPr>
          <p:cNvPr id="4" name="Picture 3"/>
          <p:cNvPicPr>
            <a:picLocks noChangeAspect="1"/>
          </p:cNvPicPr>
          <p:nvPr/>
        </p:nvPicPr>
        <p:blipFill>
          <a:blip r:embed="rId5"/>
          <a:stretch>
            <a:fillRect/>
          </a:stretch>
        </p:blipFill>
        <p:spPr>
          <a:xfrm>
            <a:off x="0" y="2078182"/>
            <a:ext cx="5293893" cy="3657600"/>
          </a:xfrm>
          <a:prstGeom prst="rect">
            <a:avLst/>
          </a:prstGeom>
        </p:spPr>
      </p:pic>
      <p:pic>
        <p:nvPicPr>
          <p:cNvPr id="8" name="Picture 7"/>
          <p:cNvPicPr>
            <a:picLocks noChangeAspect="1"/>
          </p:cNvPicPr>
          <p:nvPr/>
        </p:nvPicPr>
        <p:blipFill rotWithShape="1">
          <a:blip r:embed="rId6"/>
          <a:srcRect l="13430" t="11769" r="17593" b="21763"/>
          <a:stretch/>
        </p:blipFill>
        <p:spPr>
          <a:xfrm>
            <a:off x="5293893" y="2050473"/>
            <a:ext cx="6911962" cy="3699163"/>
          </a:xfrm>
          <a:prstGeom prst="rect">
            <a:avLst/>
          </a:prstGeom>
        </p:spPr>
      </p:pic>
    </p:spTree>
    <p:extLst>
      <p:ext uri="{BB962C8B-B14F-4D97-AF65-F5344CB8AC3E}">
        <p14:creationId xmlns:p14="http://schemas.microsoft.com/office/powerpoint/2010/main" val="105583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437"/>
            <a:ext cx="10515600" cy="1325563"/>
          </a:xfrm>
        </p:spPr>
        <p:txBody>
          <a:bodyPr/>
          <a:lstStyle/>
          <a:p>
            <a:r>
              <a:rPr lang="en-US"/>
              <a:t>Main steps</a:t>
            </a:r>
          </a:p>
        </p:txBody>
      </p:sp>
      <p:sp>
        <p:nvSpPr>
          <p:cNvPr id="3" name="Content Placeholder 2"/>
          <p:cNvSpPr>
            <a:spLocks noGrp="1"/>
          </p:cNvSpPr>
          <p:nvPr>
            <p:ph idx="1"/>
          </p:nvPr>
        </p:nvSpPr>
        <p:spPr>
          <a:xfrm>
            <a:off x="838200" y="1347538"/>
            <a:ext cx="10515600" cy="4829426"/>
          </a:xfrm>
        </p:spPr>
        <p:txBody>
          <a:bodyPr/>
          <a:lstStyle/>
          <a:p>
            <a:pPr>
              <a:lnSpc>
                <a:spcPct val="100000"/>
              </a:lnSpc>
            </a:pPr>
            <a:r>
              <a:rPr lang="en-US"/>
              <a:t>The perineal phase 1: Dissection of the mesentery of the rectum</a:t>
            </a:r>
          </a:p>
          <a:p>
            <a:pPr>
              <a:lnSpc>
                <a:spcPct val="100000"/>
              </a:lnSpc>
            </a:pPr>
            <a:r>
              <a:rPr lang="en-US"/>
              <a:t>The abdominal phase: Dissection the sigmoid colon, descending colon and high rectum</a:t>
            </a:r>
          </a:p>
          <a:p>
            <a:pPr>
              <a:lnSpc>
                <a:spcPct val="100000"/>
              </a:lnSpc>
            </a:pPr>
            <a:r>
              <a:rPr lang="en-US"/>
              <a:t>The perineal phase 2: Resection of rectum with tumor and creating coloanal anastomosis</a:t>
            </a:r>
            <a:br>
              <a:rPr lang="en-US"/>
            </a:br>
            <a:br>
              <a:rPr lang="en-US"/>
            </a:br>
            <a:endParaRPr lang="en-US"/>
          </a:p>
        </p:txBody>
      </p:sp>
    </p:spTree>
    <p:extLst>
      <p:ext uri="{BB962C8B-B14F-4D97-AF65-F5344CB8AC3E}">
        <p14:creationId xmlns:p14="http://schemas.microsoft.com/office/powerpoint/2010/main" val="154989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perineal phase 1</a:t>
            </a:r>
            <a:br>
              <a:rPr lang="en-US"/>
            </a:br>
            <a:endParaRPr lang="en-US"/>
          </a:p>
        </p:txBody>
      </p:sp>
      <p:sp>
        <p:nvSpPr>
          <p:cNvPr id="3" name="Content Placeholder 2"/>
          <p:cNvSpPr>
            <a:spLocks noGrp="1"/>
          </p:cNvSpPr>
          <p:nvPr>
            <p:ph idx="1"/>
          </p:nvPr>
        </p:nvSpPr>
        <p:spPr>
          <a:xfrm>
            <a:off x="0" y="1249251"/>
            <a:ext cx="5937161" cy="5396247"/>
          </a:xfrm>
        </p:spPr>
        <p:txBody>
          <a:bodyPr/>
          <a:lstStyle/>
          <a:p>
            <a:pPr>
              <a:buFont typeface="Wingdings" panose="05000000000000000000" pitchFamily="2" charset="2"/>
              <a:buChar char="Ø"/>
            </a:pPr>
            <a:r>
              <a:rPr lang="en-US"/>
              <a:t>A purse-string around the anus.</a:t>
            </a:r>
          </a:p>
          <a:p>
            <a:pPr>
              <a:buFont typeface="Wingdings" panose="05000000000000000000" pitchFamily="2" charset="2"/>
              <a:buChar char="Ø"/>
            </a:pPr>
            <a:r>
              <a:rPr lang="en-US"/>
              <a:t>Set up a Lone Star Retractor System.</a:t>
            </a:r>
          </a:p>
          <a:p>
            <a:pPr>
              <a:buFont typeface="Wingdings" panose="05000000000000000000" pitchFamily="2" charset="2"/>
              <a:buChar char="Ø"/>
            </a:pPr>
            <a:r>
              <a:rPr lang="en-US"/>
              <a:t>To plane dissection was extended cranially, up between the intersphincteric space, to the level of the puborectal sling.</a:t>
            </a:r>
          </a:p>
          <a:p>
            <a:pPr>
              <a:buFont typeface="Wingdings" panose="05000000000000000000" pitchFamily="2" charset="2"/>
              <a:buChar char="Ø"/>
            </a:pPr>
            <a:r>
              <a:rPr lang="en-US"/>
              <a:t>Dissection in the posterior plane, before being extended to the lateral and anterior aspects until reaching the peritoneal cavity.</a:t>
            </a:r>
          </a:p>
          <a:p>
            <a:endParaRPr lang="en-US"/>
          </a:p>
        </p:txBody>
      </p:sp>
      <p:pic>
        <p:nvPicPr>
          <p:cNvPr id="4" name="Picture 3"/>
          <p:cNvPicPr>
            <a:picLocks noChangeAspect="1"/>
          </p:cNvPicPr>
          <p:nvPr/>
        </p:nvPicPr>
        <p:blipFill rotWithShape="1">
          <a:blip r:embed="rId3"/>
          <a:srcRect l="24360" t="18038" r="24614" b="12597"/>
          <a:stretch/>
        </p:blipFill>
        <p:spPr>
          <a:xfrm>
            <a:off x="5937161" y="1249251"/>
            <a:ext cx="6069458" cy="4638798"/>
          </a:xfrm>
          <a:prstGeom prst="rect">
            <a:avLst/>
          </a:prstGeom>
        </p:spPr>
      </p:pic>
      <p:pic>
        <p:nvPicPr>
          <p:cNvPr id="5" name="Picture 4"/>
          <p:cNvPicPr>
            <a:picLocks noChangeAspect="1"/>
          </p:cNvPicPr>
          <p:nvPr/>
        </p:nvPicPr>
        <p:blipFill>
          <a:blip r:embed="rId4"/>
          <a:stretch>
            <a:fillRect/>
          </a:stretch>
        </p:blipFill>
        <p:spPr>
          <a:xfrm>
            <a:off x="6235737" y="1249251"/>
            <a:ext cx="5770882" cy="4404574"/>
          </a:xfrm>
          <a:prstGeom prst="rect">
            <a:avLst/>
          </a:prstGeom>
        </p:spPr>
      </p:pic>
      <p:pic>
        <p:nvPicPr>
          <p:cNvPr id="6" name="Picture 5"/>
          <p:cNvPicPr>
            <a:picLocks noChangeAspect="1"/>
          </p:cNvPicPr>
          <p:nvPr/>
        </p:nvPicPr>
        <p:blipFill>
          <a:blip r:embed="rId5"/>
          <a:stretch>
            <a:fillRect/>
          </a:stretch>
        </p:blipFill>
        <p:spPr>
          <a:xfrm>
            <a:off x="6235737" y="1101393"/>
            <a:ext cx="5770882" cy="4552432"/>
          </a:xfrm>
          <a:prstGeom prst="rect">
            <a:avLst/>
          </a:prstGeom>
        </p:spPr>
      </p:pic>
      <p:pic>
        <p:nvPicPr>
          <p:cNvPr id="7" name="Picture 6"/>
          <p:cNvPicPr>
            <a:picLocks noChangeAspect="1"/>
          </p:cNvPicPr>
          <p:nvPr/>
        </p:nvPicPr>
        <p:blipFill>
          <a:blip r:embed="rId6"/>
          <a:stretch>
            <a:fillRect/>
          </a:stretch>
        </p:blipFill>
        <p:spPr>
          <a:xfrm>
            <a:off x="6235737" y="1101393"/>
            <a:ext cx="5770882" cy="4543987"/>
          </a:xfrm>
          <a:prstGeom prst="rect">
            <a:avLst/>
          </a:prstGeom>
        </p:spPr>
      </p:pic>
      <p:pic>
        <p:nvPicPr>
          <p:cNvPr id="8" name="Picture 7"/>
          <p:cNvPicPr>
            <a:picLocks noChangeAspect="1"/>
          </p:cNvPicPr>
          <p:nvPr/>
        </p:nvPicPr>
        <p:blipFill>
          <a:blip r:embed="rId7"/>
          <a:stretch>
            <a:fillRect/>
          </a:stretch>
        </p:blipFill>
        <p:spPr>
          <a:xfrm>
            <a:off x="6235737" y="1101392"/>
            <a:ext cx="5770882" cy="4552433"/>
          </a:xfrm>
          <a:prstGeom prst="rect">
            <a:avLst/>
          </a:prstGeom>
        </p:spPr>
      </p:pic>
      <p:pic>
        <p:nvPicPr>
          <p:cNvPr id="9" name="Picture 8"/>
          <p:cNvPicPr>
            <a:picLocks noChangeAspect="1"/>
          </p:cNvPicPr>
          <p:nvPr/>
        </p:nvPicPr>
        <p:blipFill>
          <a:blip r:embed="rId8"/>
          <a:stretch>
            <a:fillRect/>
          </a:stretch>
        </p:blipFill>
        <p:spPr>
          <a:xfrm>
            <a:off x="6235737" y="1101390"/>
            <a:ext cx="5898755" cy="4543989"/>
          </a:xfrm>
          <a:prstGeom prst="rect">
            <a:avLst/>
          </a:prstGeom>
        </p:spPr>
      </p:pic>
      <p:sp>
        <p:nvSpPr>
          <p:cNvPr id="10" name="Rectangle 9"/>
          <p:cNvSpPr/>
          <p:nvPr/>
        </p:nvSpPr>
        <p:spPr>
          <a:xfrm>
            <a:off x="367145" y="6298672"/>
            <a:ext cx="10986655" cy="461665"/>
          </a:xfrm>
          <a:prstGeom prst="rect">
            <a:avLst/>
          </a:prstGeom>
        </p:spPr>
        <p:txBody>
          <a:bodyPr wrap="square">
            <a:spAutoFit/>
          </a:bodyPr>
          <a:lstStyle/>
          <a:p>
            <a:r>
              <a:rPr lang="en-US" sz="1200"/>
              <a:t>Tuan NA, Duc NM, Van Hiep P, Van Sy T, Van Du N, Khuong NT. The Efficacy of Transanal Total Mesorectal Excision: a Preliminary Vietnamese Report. Med Arch. 2020 Jun;74(3):216-223. doi: 10.5455/medarh.2020.74.216-223. PMID: 32801439; PMCID: PMC7405999</a:t>
            </a:r>
          </a:p>
        </p:txBody>
      </p:sp>
    </p:spTree>
    <p:extLst>
      <p:ext uri="{BB962C8B-B14F-4D97-AF65-F5344CB8AC3E}">
        <p14:creationId xmlns:p14="http://schemas.microsoft.com/office/powerpoint/2010/main" val="39161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179837"/>
            <a:ext cx="10515600" cy="1207001"/>
          </a:xfrm>
        </p:spPr>
        <p:txBody>
          <a:bodyPr/>
          <a:lstStyle/>
          <a:p>
            <a:r>
              <a:rPr lang="en-US"/>
              <a:t>The abdominal phase</a:t>
            </a:r>
          </a:p>
        </p:txBody>
      </p:sp>
      <p:sp>
        <p:nvSpPr>
          <p:cNvPr id="3" name="Content Placeholder 2"/>
          <p:cNvSpPr>
            <a:spLocks noGrp="1"/>
          </p:cNvSpPr>
          <p:nvPr>
            <p:ph idx="1"/>
          </p:nvPr>
        </p:nvSpPr>
        <p:spPr>
          <a:xfrm>
            <a:off x="117764" y="1572126"/>
            <a:ext cx="5368636" cy="4604837"/>
          </a:xfrm>
        </p:spPr>
        <p:txBody>
          <a:bodyPr/>
          <a:lstStyle/>
          <a:p>
            <a:pPr>
              <a:buFont typeface="Wingdings" panose="05000000000000000000" pitchFamily="2" charset="2"/>
              <a:buChar char="Ø"/>
            </a:pPr>
            <a:r>
              <a:rPr lang="en-US"/>
              <a:t> Resection the inferior mesenteric artery and vein</a:t>
            </a:r>
          </a:p>
          <a:p>
            <a:pPr>
              <a:buFont typeface="Wingdings" panose="05000000000000000000" pitchFamily="2" charset="2"/>
              <a:buChar char="Ø"/>
            </a:pPr>
            <a:r>
              <a:rPr lang="en-US"/>
              <a:t> Mobilize the left colon and sigmoid colon</a:t>
            </a:r>
          </a:p>
          <a:p>
            <a:pPr>
              <a:buFont typeface="Wingdings" panose="05000000000000000000" pitchFamily="2" charset="2"/>
              <a:buChar char="Ø"/>
            </a:pPr>
            <a:r>
              <a:rPr lang="en-US"/>
              <a:t>TME was performed top-down, along the avascular space,</a:t>
            </a:r>
            <a:br>
              <a:rPr lang="en-US"/>
            </a:br>
            <a:r>
              <a:rPr lang="en-US"/>
              <a:t>preserving the automatic nerve plexus. </a:t>
            </a:r>
            <a:br>
              <a:rPr lang="en-US"/>
            </a:br>
            <a:endParaRPr lang="en-US"/>
          </a:p>
        </p:txBody>
      </p:sp>
      <p:pic>
        <p:nvPicPr>
          <p:cNvPr id="4" name="Picture 3"/>
          <p:cNvPicPr>
            <a:picLocks noChangeAspect="1"/>
          </p:cNvPicPr>
          <p:nvPr/>
        </p:nvPicPr>
        <p:blipFill>
          <a:blip r:embed="rId3"/>
          <a:stretch>
            <a:fillRect/>
          </a:stretch>
        </p:blipFill>
        <p:spPr>
          <a:xfrm>
            <a:off x="5615121" y="1219632"/>
            <a:ext cx="6576879" cy="4239059"/>
          </a:xfrm>
          <a:prstGeom prst="rect">
            <a:avLst/>
          </a:prstGeom>
        </p:spPr>
      </p:pic>
      <p:pic>
        <p:nvPicPr>
          <p:cNvPr id="5" name="Picture 4"/>
          <p:cNvPicPr>
            <a:picLocks noChangeAspect="1"/>
          </p:cNvPicPr>
          <p:nvPr/>
        </p:nvPicPr>
        <p:blipFill>
          <a:blip r:embed="rId4"/>
          <a:stretch>
            <a:fillRect/>
          </a:stretch>
        </p:blipFill>
        <p:spPr>
          <a:xfrm>
            <a:off x="5637917" y="1234438"/>
            <a:ext cx="6554083" cy="4409541"/>
          </a:xfrm>
          <a:prstGeom prst="rect">
            <a:avLst/>
          </a:prstGeom>
        </p:spPr>
      </p:pic>
      <p:pic>
        <p:nvPicPr>
          <p:cNvPr id="6" name="Picture 5"/>
          <p:cNvPicPr>
            <a:picLocks noChangeAspect="1"/>
          </p:cNvPicPr>
          <p:nvPr/>
        </p:nvPicPr>
        <p:blipFill>
          <a:blip r:embed="rId5"/>
          <a:stretch>
            <a:fillRect/>
          </a:stretch>
        </p:blipFill>
        <p:spPr>
          <a:xfrm>
            <a:off x="5615121" y="1219632"/>
            <a:ext cx="6576880" cy="4439153"/>
          </a:xfrm>
          <a:prstGeom prst="rect">
            <a:avLst/>
          </a:prstGeom>
        </p:spPr>
      </p:pic>
      <p:pic>
        <p:nvPicPr>
          <p:cNvPr id="7" name="Picture 6"/>
          <p:cNvPicPr>
            <a:picLocks noChangeAspect="1"/>
          </p:cNvPicPr>
          <p:nvPr/>
        </p:nvPicPr>
        <p:blipFill>
          <a:blip r:embed="rId6"/>
          <a:stretch>
            <a:fillRect/>
          </a:stretch>
        </p:blipFill>
        <p:spPr>
          <a:xfrm>
            <a:off x="5615120" y="1234438"/>
            <a:ext cx="6576880" cy="4409541"/>
          </a:xfrm>
          <a:prstGeom prst="rect">
            <a:avLst/>
          </a:prstGeom>
        </p:spPr>
      </p:pic>
      <p:pic>
        <p:nvPicPr>
          <p:cNvPr id="8" name="Picture 7"/>
          <p:cNvPicPr>
            <a:picLocks noChangeAspect="1"/>
          </p:cNvPicPr>
          <p:nvPr/>
        </p:nvPicPr>
        <p:blipFill>
          <a:blip r:embed="rId7"/>
          <a:stretch>
            <a:fillRect/>
          </a:stretch>
        </p:blipFill>
        <p:spPr>
          <a:xfrm>
            <a:off x="5615118" y="1204826"/>
            <a:ext cx="6576881" cy="4614083"/>
          </a:xfrm>
          <a:prstGeom prst="rect">
            <a:avLst/>
          </a:prstGeom>
        </p:spPr>
      </p:pic>
      <p:sp>
        <p:nvSpPr>
          <p:cNvPr id="9" name="Rectangle 8"/>
          <p:cNvSpPr/>
          <p:nvPr/>
        </p:nvSpPr>
        <p:spPr>
          <a:xfrm>
            <a:off x="367145" y="6159284"/>
            <a:ext cx="10986655" cy="461665"/>
          </a:xfrm>
          <a:prstGeom prst="rect">
            <a:avLst/>
          </a:prstGeom>
        </p:spPr>
        <p:txBody>
          <a:bodyPr wrap="square">
            <a:spAutoFit/>
          </a:bodyPr>
          <a:lstStyle/>
          <a:p>
            <a:r>
              <a:rPr lang="en-US" sz="1200"/>
              <a:t>Tuan NA, Duc NM, Van Hiep P, Van Sy T, Van Du N, Khuong NT. The Efficacy of Transanal Total Mesorectal Excision: a Preliminary Vietnamese Report. Med Arch. 2020 Jun;74(3):216-223. doi: 10.5455/medarh.2020.74.216-223. PMID: 32801439; PMCID: PMC7405999</a:t>
            </a:r>
          </a:p>
        </p:txBody>
      </p:sp>
    </p:spTree>
    <p:extLst>
      <p:ext uri="{BB962C8B-B14F-4D97-AF65-F5344CB8AC3E}">
        <p14:creationId xmlns:p14="http://schemas.microsoft.com/office/powerpoint/2010/main" val="229307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7275"/>
          </a:xfrm>
        </p:spPr>
        <p:txBody>
          <a:bodyPr/>
          <a:lstStyle/>
          <a:p>
            <a:r>
              <a:rPr lang="en-US"/>
              <a:t>The perineal phase 2</a:t>
            </a:r>
          </a:p>
        </p:txBody>
      </p:sp>
      <p:sp>
        <p:nvSpPr>
          <p:cNvPr id="3" name="Content Placeholder 2"/>
          <p:cNvSpPr>
            <a:spLocks noGrp="1"/>
          </p:cNvSpPr>
          <p:nvPr>
            <p:ph idx="1"/>
          </p:nvPr>
        </p:nvSpPr>
        <p:spPr>
          <a:xfrm>
            <a:off x="214085" y="1690688"/>
            <a:ext cx="5156200" cy="4351338"/>
          </a:xfrm>
        </p:spPr>
        <p:txBody>
          <a:bodyPr/>
          <a:lstStyle/>
          <a:p>
            <a:pPr>
              <a:buFont typeface="Wingdings" panose="05000000000000000000" pitchFamily="2" charset="2"/>
              <a:buChar char="Ø"/>
            </a:pPr>
            <a:r>
              <a:rPr lang="en-US"/>
              <a:t> Transanal with drawal of the specimen</a:t>
            </a:r>
          </a:p>
          <a:p>
            <a:pPr>
              <a:buFont typeface="Wingdings" panose="05000000000000000000" pitchFamily="2" charset="2"/>
              <a:buChar char="Ø"/>
            </a:pPr>
            <a:r>
              <a:rPr lang="en-US"/>
              <a:t> Make anastomosis</a:t>
            </a:r>
          </a:p>
        </p:txBody>
      </p:sp>
      <p:pic>
        <p:nvPicPr>
          <p:cNvPr id="6" name="Picture 5"/>
          <p:cNvPicPr>
            <a:picLocks noChangeAspect="1"/>
          </p:cNvPicPr>
          <p:nvPr/>
        </p:nvPicPr>
        <p:blipFill>
          <a:blip r:embed="rId3"/>
          <a:stretch>
            <a:fillRect/>
          </a:stretch>
        </p:blipFill>
        <p:spPr>
          <a:xfrm>
            <a:off x="6968672" y="1422400"/>
            <a:ext cx="4715328" cy="4468596"/>
          </a:xfrm>
          <a:prstGeom prst="rect">
            <a:avLst/>
          </a:prstGeom>
        </p:spPr>
      </p:pic>
      <p:pic>
        <p:nvPicPr>
          <p:cNvPr id="7" name="Picture 6"/>
          <p:cNvPicPr>
            <a:picLocks noChangeAspect="1"/>
          </p:cNvPicPr>
          <p:nvPr/>
        </p:nvPicPr>
        <p:blipFill>
          <a:blip r:embed="rId4"/>
          <a:stretch>
            <a:fillRect/>
          </a:stretch>
        </p:blipFill>
        <p:spPr>
          <a:xfrm>
            <a:off x="6968672" y="1325022"/>
            <a:ext cx="4816928" cy="4616818"/>
          </a:xfrm>
          <a:prstGeom prst="rect">
            <a:avLst/>
          </a:prstGeom>
        </p:spPr>
      </p:pic>
      <p:pic>
        <p:nvPicPr>
          <p:cNvPr id="8" name="Picture 7"/>
          <p:cNvPicPr>
            <a:picLocks noChangeAspect="1"/>
          </p:cNvPicPr>
          <p:nvPr/>
        </p:nvPicPr>
        <p:blipFill>
          <a:blip r:embed="rId5"/>
          <a:stretch>
            <a:fillRect/>
          </a:stretch>
        </p:blipFill>
        <p:spPr>
          <a:xfrm>
            <a:off x="6968671" y="1325022"/>
            <a:ext cx="4816929" cy="4616818"/>
          </a:xfrm>
          <a:prstGeom prst="rect">
            <a:avLst/>
          </a:prstGeom>
        </p:spPr>
      </p:pic>
      <p:sp>
        <p:nvSpPr>
          <p:cNvPr id="9" name="Rectangle 8"/>
          <p:cNvSpPr/>
          <p:nvPr/>
        </p:nvSpPr>
        <p:spPr>
          <a:xfrm>
            <a:off x="367145" y="6159284"/>
            <a:ext cx="10986655" cy="461665"/>
          </a:xfrm>
          <a:prstGeom prst="rect">
            <a:avLst/>
          </a:prstGeom>
        </p:spPr>
        <p:txBody>
          <a:bodyPr wrap="square">
            <a:spAutoFit/>
          </a:bodyPr>
          <a:lstStyle/>
          <a:p>
            <a:r>
              <a:rPr lang="en-US" sz="1200"/>
              <a:t>Tuan NA, Duc NM, Van Hiep P, Van Sy T, Van Du N, Khuong NT. The Efficacy of Transanal Total Mesorectal Excision: a Preliminary Vietnamese Report. Med Arch. 2020 Jun;74(3):216-223. doi: 10.5455/medarh.2020.74.216-223. PMID: 32801439; PMCID: PMC7405999</a:t>
            </a:r>
          </a:p>
        </p:txBody>
      </p:sp>
    </p:spTree>
    <p:extLst>
      <p:ext uri="{BB962C8B-B14F-4D97-AF65-F5344CB8AC3E}">
        <p14:creationId xmlns:p14="http://schemas.microsoft.com/office/powerpoint/2010/main" val="35749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6325"/>
            <a:ext cx="10515600" cy="1325563"/>
          </a:xfrm>
        </p:spPr>
        <p:txBody>
          <a:bodyPr>
            <a:normAutofit/>
          </a:bodyPr>
          <a:lstStyle/>
          <a:p>
            <a:pPr algn="ctr"/>
            <a:r>
              <a:rPr lang="en-US" sz="6000" b="1">
                <a:effectLst>
                  <a:outerShdw blurRad="38100" dist="38100" dir="2700000" algn="tl">
                    <a:srgbClr val="000000">
                      <a:alpha val="43137"/>
                    </a:srgbClr>
                  </a:outerShdw>
                </a:effectLst>
              </a:rPr>
              <a:t>RESULT</a:t>
            </a:r>
          </a:p>
        </p:txBody>
      </p:sp>
      <p:sp>
        <p:nvSpPr>
          <p:cNvPr id="3" name="Content Placeholder 2"/>
          <p:cNvSpPr>
            <a:spLocks noGrp="1"/>
          </p:cNvSpPr>
          <p:nvPr>
            <p:ph idx="1"/>
          </p:nvPr>
        </p:nvSpPr>
        <p:spPr>
          <a:xfrm>
            <a:off x="838200" y="5583381"/>
            <a:ext cx="10515600" cy="593581"/>
          </a:xfrm>
        </p:spPr>
        <p:txBody>
          <a:bodyPr/>
          <a:lstStyle/>
          <a:p>
            <a:endParaRPr lang="en-US"/>
          </a:p>
        </p:txBody>
      </p:sp>
    </p:spTree>
    <p:extLst>
      <p:ext uri="{BB962C8B-B14F-4D97-AF65-F5344CB8AC3E}">
        <p14:creationId xmlns:p14="http://schemas.microsoft.com/office/powerpoint/2010/main" val="422088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7" y="1099416"/>
            <a:ext cx="4911436" cy="1325563"/>
          </a:xfrm>
        </p:spPr>
        <p:txBody>
          <a:bodyPr>
            <a:noAutofit/>
          </a:bodyPr>
          <a:lstStyle/>
          <a:p>
            <a:r>
              <a:rPr lang="en-US" sz="2800">
                <a:latin typeface="+mn-lt"/>
              </a:rPr>
              <a:t>Perioperative data in patients undergoing transanal total mesorectal excision</a:t>
            </a:r>
          </a:p>
        </p:txBody>
      </p:sp>
      <p:pic>
        <p:nvPicPr>
          <p:cNvPr id="4" name="Content Placeholder 3"/>
          <p:cNvPicPr>
            <a:picLocks noGrp="1" noChangeAspect="1"/>
          </p:cNvPicPr>
          <p:nvPr>
            <p:ph idx="1"/>
          </p:nvPr>
        </p:nvPicPr>
        <p:blipFill>
          <a:blip r:embed="rId3"/>
          <a:stretch>
            <a:fillRect/>
          </a:stretch>
        </p:blipFill>
        <p:spPr>
          <a:xfrm>
            <a:off x="5576454" y="143452"/>
            <a:ext cx="5514109" cy="6323957"/>
          </a:xfrm>
          <a:prstGeom prst="rect">
            <a:avLst/>
          </a:prstGeom>
        </p:spPr>
      </p:pic>
      <p:sp>
        <p:nvSpPr>
          <p:cNvPr id="5" name="Rectangle 4"/>
          <p:cNvSpPr/>
          <p:nvPr/>
        </p:nvSpPr>
        <p:spPr>
          <a:xfrm>
            <a:off x="131617" y="5965320"/>
            <a:ext cx="5105400" cy="769441"/>
          </a:xfrm>
          <a:prstGeom prst="rect">
            <a:avLst/>
          </a:prstGeom>
        </p:spPr>
        <p:txBody>
          <a:bodyPr wrap="square">
            <a:spAutoFit/>
          </a:bodyPr>
          <a:lstStyle/>
          <a:p>
            <a:r>
              <a:rPr lang="en-US" sz="1100"/>
              <a:t>Tuan NA, Duc NM, Van Hiep P, Van Sy T, Van Du N, Khuong NT. The Efficacy of Transanal Total Mesorectal Excision: a Preliminary Vietnamese Report. Med Arch. 2020 Jun;74(3):216-223. doi: 10.5455/medarh.2020.74.216-223. PMID: 32801439; PMCID: PMC7405999</a:t>
            </a:r>
          </a:p>
        </p:txBody>
      </p:sp>
      <p:pic>
        <p:nvPicPr>
          <p:cNvPr id="6" name="Picture 5"/>
          <p:cNvPicPr>
            <a:picLocks noChangeAspect="1"/>
          </p:cNvPicPr>
          <p:nvPr/>
        </p:nvPicPr>
        <p:blipFill>
          <a:blip r:embed="rId4"/>
          <a:stretch>
            <a:fillRect/>
          </a:stretch>
        </p:blipFill>
        <p:spPr>
          <a:xfrm>
            <a:off x="5237017" y="143452"/>
            <a:ext cx="6567056" cy="6427628"/>
          </a:xfrm>
          <a:prstGeom prst="rect">
            <a:avLst/>
          </a:prstGeom>
        </p:spPr>
      </p:pic>
    </p:spTree>
    <p:extLst>
      <p:ext uri="{BB962C8B-B14F-4D97-AF65-F5344CB8AC3E}">
        <p14:creationId xmlns:p14="http://schemas.microsoft.com/office/powerpoint/2010/main" val="1778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143"/>
            <a:ext cx="4267200" cy="1325563"/>
          </a:xfrm>
        </p:spPr>
        <p:txBody>
          <a:bodyPr>
            <a:noAutofit/>
          </a:bodyPr>
          <a:lstStyle/>
          <a:p>
            <a:r>
              <a:rPr lang="en-US" sz="3200"/>
              <a:t>Compare </a:t>
            </a:r>
            <a:br>
              <a:rPr lang="en-US" sz="3200"/>
            </a:br>
            <a:r>
              <a:rPr lang="en-US" sz="3200"/>
              <a:t>LAR TME with TaTME</a:t>
            </a:r>
          </a:p>
        </p:txBody>
      </p:sp>
      <p:pic>
        <p:nvPicPr>
          <p:cNvPr id="6" name="Content Placeholder 5"/>
          <p:cNvPicPr>
            <a:picLocks noGrp="1" noChangeAspect="1"/>
          </p:cNvPicPr>
          <p:nvPr>
            <p:ph idx="1"/>
          </p:nvPr>
        </p:nvPicPr>
        <p:blipFill>
          <a:blip r:embed="rId3"/>
          <a:stretch>
            <a:fillRect/>
          </a:stretch>
        </p:blipFill>
        <p:spPr>
          <a:xfrm>
            <a:off x="4421665" y="0"/>
            <a:ext cx="7598499" cy="6747164"/>
          </a:xfrm>
          <a:prstGeom prst="rect">
            <a:avLst/>
          </a:prstGeom>
        </p:spPr>
      </p:pic>
      <p:sp>
        <p:nvSpPr>
          <p:cNvPr id="8" name="Rectangle 7"/>
          <p:cNvSpPr/>
          <p:nvPr/>
        </p:nvSpPr>
        <p:spPr>
          <a:xfrm>
            <a:off x="0" y="6073170"/>
            <a:ext cx="4421665" cy="784830"/>
          </a:xfrm>
          <a:prstGeom prst="rect">
            <a:avLst/>
          </a:prstGeom>
        </p:spPr>
        <p:txBody>
          <a:bodyPr wrap="square">
            <a:spAutoFit/>
          </a:bodyPr>
          <a:lstStyle/>
          <a:p>
            <a:r>
              <a:rPr lang="en-US" sz="900">
                <a:solidFill>
                  <a:srgbClr val="212121"/>
                </a:solidFill>
              </a:rPr>
              <a:t>Filips A, Haltmeier T, Kohler A, Candinas D, Brügger L, Studer P. LARS is Associated with Lower Anastomoses, but not with the Transanal Approach in Patients Undergoing Rectal Cancer Resection. World J Surg. 2021 Mar;45(3):873-879. doi: 10.1007/s00268-020-05876-6. Epub 2020 Dec 10. PMID: 33301048; PMCID: PMC7851016.</a:t>
            </a:r>
            <a:endParaRPr lang="en-US" sz="900"/>
          </a:p>
        </p:txBody>
      </p:sp>
    </p:spTree>
    <p:extLst>
      <p:ext uri="{BB962C8B-B14F-4D97-AF65-F5344CB8AC3E}">
        <p14:creationId xmlns:p14="http://schemas.microsoft.com/office/powerpoint/2010/main" val="199877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p>
        </p:txBody>
      </p:sp>
      <p:sp>
        <p:nvSpPr>
          <p:cNvPr id="3" name="Content Placeholder 2"/>
          <p:cNvSpPr>
            <a:spLocks noGrp="1"/>
          </p:cNvSpPr>
          <p:nvPr>
            <p:ph idx="1"/>
          </p:nvPr>
        </p:nvSpPr>
        <p:spPr>
          <a:xfrm>
            <a:off x="838199" y="1584101"/>
            <a:ext cx="11036122" cy="4430333"/>
          </a:xfrm>
        </p:spPr>
        <p:txBody>
          <a:bodyPr>
            <a:normAutofit fontScale="92500"/>
          </a:bodyPr>
          <a:lstStyle/>
          <a:p>
            <a:pPr algn="just">
              <a:lnSpc>
                <a:spcPct val="110000"/>
              </a:lnSpc>
            </a:pPr>
            <a:r>
              <a:rPr lang="en-US"/>
              <a:t>Colorectal cancer (CRC) is the fourth most frequently diagnosed cancer and the second leading cause of cancer death in the United States. In 2022, an estimated 44,850 new cases of rectal cancer will occur in the United States (26,650 cases in males; 18,200 cases in females).</a:t>
            </a:r>
          </a:p>
          <a:p>
            <a:pPr algn="just">
              <a:lnSpc>
                <a:spcPct val="110000"/>
              </a:lnSpc>
            </a:pPr>
            <a:r>
              <a:rPr lang="en-US"/>
              <a:t>Surgery for rectal cancer based on total mesorectal excision (TME) principles, remains a challenging procedure, irrespective of the surgical approach. The difficulties of anatomic access to the depths of the pelvis affect the surgeon’s ability to achieve a meticulous cancer dissection.</a:t>
            </a:r>
            <a:br>
              <a:rPr lang="en-US"/>
            </a:br>
            <a:endParaRPr lang="en-US"/>
          </a:p>
        </p:txBody>
      </p:sp>
    </p:spTree>
    <p:extLst>
      <p:ext uri="{BB962C8B-B14F-4D97-AF65-F5344CB8AC3E}">
        <p14:creationId xmlns:p14="http://schemas.microsoft.com/office/powerpoint/2010/main" val="326385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644"/>
            <a:ext cx="5249161" cy="1325563"/>
          </a:xfrm>
        </p:spPr>
        <p:txBody>
          <a:bodyPr>
            <a:noAutofit/>
          </a:bodyPr>
          <a:lstStyle/>
          <a:p>
            <a:r>
              <a:rPr lang="en-US" sz="2800"/>
              <a:t>Low Anterior Resection Syndrome Score – LARS score</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72615" y="139844"/>
            <a:ext cx="5543530" cy="6294660"/>
          </a:xfrm>
        </p:spPr>
      </p:pic>
    </p:spTree>
    <p:extLst>
      <p:ext uri="{BB962C8B-B14F-4D97-AF65-F5344CB8AC3E}">
        <p14:creationId xmlns:p14="http://schemas.microsoft.com/office/powerpoint/2010/main" val="29287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260999"/>
            <a:ext cx="10515600" cy="1325563"/>
          </a:xfrm>
        </p:spPr>
        <p:txBody>
          <a:bodyPr/>
          <a:lstStyle/>
          <a:p>
            <a:endParaRPr lang="en-US"/>
          </a:p>
        </p:txBody>
      </p:sp>
      <p:sp>
        <p:nvSpPr>
          <p:cNvPr id="3" name="Content Placeholder 2"/>
          <p:cNvSpPr>
            <a:spLocks noGrp="1"/>
          </p:cNvSpPr>
          <p:nvPr>
            <p:ph idx="1"/>
          </p:nvPr>
        </p:nvSpPr>
        <p:spPr>
          <a:xfrm>
            <a:off x="491836" y="1733263"/>
            <a:ext cx="5451764" cy="4351338"/>
          </a:xfrm>
        </p:spPr>
        <p:txBody>
          <a:bodyPr/>
          <a:lstStyle/>
          <a:p>
            <a:pPr algn="just"/>
            <a:r>
              <a:rPr lang="en-US"/>
              <a:t>A detailed analysis showed that the incidences of minor and</a:t>
            </a:r>
            <a:br>
              <a:rPr lang="en-US"/>
            </a:br>
            <a:r>
              <a:rPr lang="en-US"/>
              <a:t>major LARS were not different between the TaTME and</a:t>
            </a:r>
            <a:br>
              <a:rPr lang="en-US"/>
            </a:br>
            <a:r>
              <a:rPr lang="en-US"/>
              <a:t>LAR-TME groups (Fig. 1) </a:t>
            </a:r>
            <a:br>
              <a:rPr lang="en-US"/>
            </a:br>
            <a:endParaRPr lang="en-US"/>
          </a:p>
        </p:txBody>
      </p:sp>
      <p:pic>
        <p:nvPicPr>
          <p:cNvPr id="4" name="Content Placeholder 5"/>
          <p:cNvPicPr>
            <a:picLocks noChangeAspect="1"/>
          </p:cNvPicPr>
          <p:nvPr/>
        </p:nvPicPr>
        <p:blipFill>
          <a:blip r:embed="rId3"/>
          <a:stretch>
            <a:fillRect/>
          </a:stretch>
        </p:blipFill>
        <p:spPr>
          <a:xfrm>
            <a:off x="6580909" y="745982"/>
            <a:ext cx="5278582" cy="5045218"/>
          </a:xfrm>
          <a:prstGeom prst="rect">
            <a:avLst/>
          </a:prstGeom>
        </p:spPr>
      </p:pic>
      <p:sp>
        <p:nvSpPr>
          <p:cNvPr id="5" name="Rectangle 4"/>
          <p:cNvSpPr/>
          <p:nvPr/>
        </p:nvSpPr>
        <p:spPr>
          <a:xfrm>
            <a:off x="547254" y="6084601"/>
            <a:ext cx="11430001" cy="415498"/>
          </a:xfrm>
          <a:prstGeom prst="rect">
            <a:avLst/>
          </a:prstGeom>
        </p:spPr>
        <p:txBody>
          <a:bodyPr wrap="square">
            <a:spAutoFit/>
          </a:bodyPr>
          <a:lstStyle/>
          <a:p>
            <a:r>
              <a:rPr lang="en-US" sz="1050">
                <a:solidFill>
                  <a:srgbClr val="212121"/>
                </a:solidFill>
              </a:rPr>
              <a:t>Filips A, Haltmeier T, Kohler A, Candinas D, Brügger L, Studer P. LARS is Associated with Lower Anastomoses, but not with the Transanal Approach in Patients Undergoing Rectal Cancer Resection. World J Surg. 2021 Mar;45(3):873-879. doi: 10.1007/s00268-020-05876-6. Epub 2020 Dec 10. PMID: 33301048; PMCID: PMC7851016.</a:t>
            </a:r>
            <a:endParaRPr lang="en-US" sz="1050"/>
          </a:p>
        </p:txBody>
      </p:sp>
    </p:spTree>
    <p:extLst>
      <p:ext uri="{BB962C8B-B14F-4D97-AF65-F5344CB8AC3E}">
        <p14:creationId xmlns:p14="http://schemas.microsoft.com/office/powerpoint/2010/main" val="2730686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206"/>
            <a:ext cx="10515600" cy="1325563"/>
          </a:xfrm>
        </p:spPr>
        <p:txBody>
          <a:bodyPr>
            <a:normAutofit/>
          </a:bodyPr>
          <a:lstStyle/>
          <a:p>
            <a:r>
              <a:rPr lang="en-US" sz="3100"/>
              <a:t>Disease-Free Survival After Transanal Total Mesorectal Excision: Results From the International TaTME Registry</a:t>
            </a:r>
            <a:endParaRPr lang="en-US"/>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 t="5167" r="233" b="13642"/>
          <a:stretch/>
        </p:blipFill>
        <p:spPr>
          <a:xfrm>
            <a:off x="1750200" y="1384770"/>
            <a:ext cx="9060024" cy="4115918"/>
          </a:xfrm>
        </p:spPr>
      </p:pic>
      <p:sp>
        <p:nvSpPr>
          <p:cNvPr id="7" name="Rectangle 6"/>
          <p:cNvSpPr/>
          <p:nvPr/>
        </p:nvSpPr>
        <p:spPr>
          <a:xfrm>
            <a:off x="138544" y="5835433"/>
            <a:ext cx="6567055" cy="923330"/>
          </a:xfrm>
          <a:prstGeom prst="rect">
            <a:avLst/>
          </a:prstGeom>
        </p:spPr>
        <p:txBody>
          <a:bodyPr wrap="square">
            <a:spAutoFit/>
          </a:bodyPr>
          <a:lstStyle/>
          <a:p>
            <a:r>
              <a:rPr lang="en-US">
                <a:solidFill>
                  <a:srgbClr val="212121"/>
                </a:solidFill>
                <a:latin typeface="BlinkMacSystemFont"/>
              </a:rPr>
              <a:t>The 5-year cumulative DFS (74.1% vs 60%, p = 0.18) and OS (85.9% vs 70%, p = 0.10) rates tended to be higher in patients with complete than incomplete-TILME of Jin Cheon Kim </a:t>
            </a:r>
            <a:r>
              <a:rPr lang="en-US"/>
              <a:t>2021.</a:t>
            </a:r>
          </a:p>
        </p:txBody>
      </p:sp>
    </p:spTree>
    <p:extLst>
      <p:ext uri="{BB962C8B-B14F-4D97-AF65-F5344CB8AC3E}">
        <p14:creationId xmlns:p14="http://schemas.microsoft.com/office/powerpoint/2010/main" val="239407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a:xfrm>
            <a:off x="838199" y="1136073"/>
            <a:ext cx="10661073" cy="5721927"/>
          </a:xfrm>
        </p:spPr>
        <p:txBody>
          <a:bodyPr>
            <a:normAutofit fontScale="85000" lnSpcReduction="10000"/>
          </a:bodyPr>
          <a:lstStyle/>
          <a:p>
            <a:pPr>
              <a:lnSpc>
                <a:spcPct val="120000"/>
              </a:lnSpc>
              <a:buFont typeface="Wingdings" panose="05000000000000000000" pitchFamily="2" charset="2"/>
              <a:buChar char="Ø"/>
            </a:pPr>
            <a:r>
              <a:rPr lang="en-US"/>
              <a:t> Rectal cancer is a very common type of cancer</a:t>
            </a:r>
          </a:p>
          <a:p>
            <a:pPr>
              <a:lnSpc>
                <a:spcPct val="120000"/>
              </a:lnSpc>
              <a:buFont typeface="Wingdings" panose="05000000000000000000" pitchFamily="2" charset="2"/>
              <a:buChar char="Ø"/>
            </a:pPr>
            <a:r>
              <a:rPr lang="en-US"/>
              <a:t> Early diagnosis and treatment of rectal cancer increases survival rates and life quality</a:t>
            </a:r>
          </a:p>
          <a:p>
            <a:pPr>
              <a:lnSpc>
                <a:spcPct val="120000"/>
              </a:lnSpc>
              <a:buFont typeface="Wingdings" panose="05000000000000000000" pitchFamily="2" charset="2"/>
              <a:buChar char="Ø"/>
            </a:pPr>
            <a:r>
              <a:rPr lang="en-US"/>
              <a:t> TME is the gold standard surgical treatment for mid and low rectal cancer</a:t>
            </a:r>
          </a:p>
          <a:p>
            <a:pPr>
              <a:lnSpc>
                <a:spcPct val="120000"/>
              </a:lnSpc>
              <a:buFont typeface="Wingdings" panose="05000000000000000000" pitchFamily="2" charset="2"/>
              <a:buChar char="Ø"/>
            </a:pPr>
            <a:r>
              <a:rPr lang="en-US"/>
              <a:t> TaTME might have several benefits over laparoscopic surgery, especially for cases in which dissection and transection of the rectum is expected to be difficult especially for low rectal cancer.</a:t>
            </a:r>
          </a:p>
          <a:p>
            <a:pPr>
              <a:lnSpc>
                <a:spcPct val="120000"/>
              </a:lnSpc>
              <a:buFont typeface="Wingdings" panose="05000000000000000000" pitchFamily="2" charset="2"/>
              <a:buChar char="Ø"/>
            </a:pPr>
            <a:r>
              <a:rPr lang="en-US"/>
              <a:t> TaTME is still a technically difficult, complex procedure that remains a challenge for developing medical systems in terms of process synergies.</a:t>
            </a:r>
          </a:p>
          <a:p>
            <a:pPr>
              <a:lnSpc>
                <a:spcPct val="120000"/>
              </a:lnSpc>
              <a:buFont typeface="Wingdings" panose="05000000000000000000" pitchFamily="2" charset="2"/>
              <a:buChar char="Ø"/>
            </a:pPr>
            <a:r>
              <a:rPr lang="en-US"/>
              <a:t> It is most important to do good surgery, based on the principles of surgical oncology, regardless of surgical approach.</a:t>
            </a:r>
            <a:br>
              <a:rPr lang="en-US"/>
            </a:br>
            <a:r>
              <a:rPr lang="en-US"/>
              <a:t>.</a:t>
            </a:r>
          </a:p>
        </p:txBody>
      </p:sp>
    </p:spTree>
    <p:extLst>
      <p:ext uri="{BB962C8B-B14F-4D97-AF65-F5344CB8AC3E}">
        <p14:creationId xmlns:p14="http://schemas.microsoft.com/office/powerpoint/2010/main" val="375768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mesorectal excision</a:t>
            </a:r>
          </a:p>
        </p:txBody>
      </p:sp>
      <p:sp>
        <p:nvSpPr>
          <p:cNvPr id="3" name="Content Placeholder 2"/>
          <p:cNvSpPr>
            <a:spLocks noGrp="1"/>
          </p:cNvSpPr>
          <p:nvPr>
            <p:ph idx="1"/>
          </p:nvPr>
        </p:nvSpPr>
        <p:spPr>
          <a:xfrm>
            <a:off x="838200" y="1416676"/>
            <a:ext cx="10515600" cy="4760287"/>
          </a:xfrm>
        </p:spPr>
        <p:txBody>
          <a:bodyPr>
            <a:normAutofit/>
          </a:bodyPr>
          <a:lstStyle/>
          <a:p>
            <a:pPr algn="just">
              <a:lnSpc>
                <a:spcPct val="100000"/>
              </a:lnSpc>
            </a:pPr>
            <a:r>
              <a:rPr lang="en-US"/>
              <a:t>TME is the gold standard surgical treatment for mid and low rectal cancer; however, it is associated with specific technical hurdles.</a:t>
            </a:r>
          </a:p>
          <a:p>
            <a:pPr algn="just">
              <a:lnSpc>
                <a:spcPct val="100000"/>
              </a:lnSpc>
            </a:pPr>
            <a:r>
              <a:rPr lang="en-US"/>
              <a:t>Oncological adequacy in rectal cancer surgery mandates not only a clear distal and circumferential resection margin but also resection of the entire ontogenetic mesorectal package. Incomplete removal of the mesentery is one of the commonest causes of local recurrences.</a:t>
            </a:r>
          </a:p>
        </p:txBody>
      </p:sp>
    </p:spTree>
    <p:extLst>
      <p:ext uri="{BB962C8B-B14F-4D97-AF65-F5344CB8AC3E}">
        <p14:creationId xmlns:p14="http://schemas.microsoft.com/office/powerpoint/2010/main" val="40548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mesorectal excision</a:t>
            </a:r>
          </a:p>
        </p:txBody>
      </p:sp>
      <p:sp>
        <p:nvSpPr>
          <p:cNvPr id="3" name="Content Placeholder 2"/>
          <p:cNvSpPr>
            <a:spLocks noGrp="1"/>
          </p:cNvSpPr>
          <p:nvPr>
            <p:ph idx="1"/>
          </p:nvPr>
        </p:nvSpPr>
        <p:spPr>
          <a:xfrm>
            <a:off x="838200" y="1571223"/>
            <a:ext cx="10515600" cy="4605740"/>
          </a:xfrm>
        </p:spPr>
        <p:txBody>
          <a:bodyPr>
            <a:normAutofit fontScale="92500"/>
          </a:bodyPr>
          <a:lstStyle/>
          <a:p>
            <a:pPr algn="just">
              <a:lnSpc>
                <a:spcPct val="110000"/>
              </a:lnSpc>
            </a:pPr>
            <a:r>
              <a:rPr lang="en-US"/>
              <a:t>Although TME significantly improved the oncological and functional results of rectal cancer surgery, the difficulty of the procedure is still mainly dependent on and determined by the dissection of the most distal part of the rectum and mesorectum.</a:t>
            </a:r>
          </a:p>
          <a:p>
            <a:pPr algn="just">
              <a:lnSpc>
                <a:spcPct val="110000"/>
              </a:lnSpc>
            </a:pPr>
            <a:r>
              <a:rPr lang="en-US"/>
              <a:t>Transanal TME (TaTME) is a new procedure developed to overcome these difculties, through an enhanced visualization of the dissection plane. This potentially could result in a more accurate distal dissection with a lower rate of positive circumferential resection margins, increasing the rate of sphincter-saving procedures.</a:t>
            </a:r>
          </a:p>
          <a:p>
            <a:pPr algn="just"/>
            <a:endParaRPr lang="en-US"/>
          </a:p>
        </p:txBody>
      </p:sp>
    </p:spTree>
    <p:extLst>
      <p:ext uri="{BB962C8B-B14F-4D97-AF65-F5344CB8AC3E}">
        <p14:creationId xmlns:p14="http://schemas.microsoft.com/office/powerpoint/2010/main" val="126833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515600" cy="1325563"/>
          </a:xfrm>
        </p:spPr>
        <p:txBody>
          <a:bodyPr/>
          <a:lstStyle/>
          <a:p>
            <a:r>
              <a:rPr lang="en-US" dirty="0"/>
              <a:t>Rectum anatomy</a:t>
            </a:r>
          </a:p>
        </p:txBody>
      </p:sp>
      <p:sp>
        <p:nvSpPr>
          <p:cNvPr id="3" name="Content Placeholder 2"/>
          <p:cNvSpPr>
            <a:spLocks noGrp="1"/>
          </p:cNvSpPr>
          <p:nvPr>
            <p:ph idx="1"/>
          </p:nvPr>
        </p:nvSpPr>
        <p:spPr>
          <a:xfrm>
            <a:off x="0" y="1690688"/>
            <a:ext cx="6684135" cy="4826022"/>
          </a:xfrm>
        </p:spPr>
        <p:txBody>
          <a:bodyPr>
            <a:normAutofit fontScale="85000" lnSpcReduction="10000"/>
          </a:bodyPr>
          <a:lstStyle/>
          <a:p>
            <a:pPr algn="just">
              <a:lnSpc>
                <a:spcPct val="120000"/>
              </a:lnSpc>
            </a:pPr>
            <a:r>
              <a:rPr lang="en-US" dirty="0"/>
              <a:t>The rectum is about 12cm long, the upper segment is the same diameter as the sigmoid colon (about 4cm when empty), but the lower segment is enlarged, forming ampulla rectum.</a:t>
            </a:r>
          </a:p>
          <a:p>
            <a:pPr algn="just">
              <a:lnSpc>
                <a:spcPct val="120000"/>
              </a:lnSpc>
            </a:pPr>
            <a:r>
              <a:rPr lang="en-US" dirty="0"/>
              <a:t>The peritoneum covers only two thirds of the rectum (Gray). The peritoneum covers the anterior surface and lowers the sides; Therefore, the line of adhesion around the rectum is deviated in the shape of </a:t>
            </a:r>
            <a:r>
              <a:rPr lang="en-US"/>
              <a:t>a U, </a:t>
            </a:r>
            <a:r>
              <a:rPr lang="en-US" dirty="0"/>
              <a:t>with horizontal strokes in front and below and 2 vertical strokes on both sides.</a:t>
            </a:r>
          </a:p>
        </p:txBody>
      </p:sp>
      <p:pic>
        <p:nvPicPr>
          <p:cNvPr id="4" name="Picture 3"/>
          <p:cNvPicPr>
            <a:picLocks noChangeAspect="1"/>
          </p:cNvPicPr>
          <p:nvPr/>
        </p:nvPicPr>
        <p:blipFill>
          <a:blip r:embed="rId3"/>
          <a:stretch>
            <a:fillRect/>
          </a:stretch>
        </p:blipFill>
        <p:spPr>
          <a:xfrm>
            <a:off x="6684135" y="1156017"/>
            <a:ext cx="5507865" cy="5360693"/>
          </a:xfrm>
          <a:prstGeom prst="rect">
            <a:avLst/>
          </a:prstGeom>
        </p:spPr>
      </p:pic>
    </p:spTree>
    <p:extLst>
      <p:ext uri="{BB962C8B-B14F-4D97-AF65-F5344CB8AC3E}">
        <p14:creationId xmlns:p14="http://schemas.microsoft.com/office/powerpoint/2010/main" val="264168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8" y="223458"/>
            <a:ext cx="10515600" cy="1325563"/>
          </a:xfrm>
        </p:spPr>
        <p:txBody>
          <a:bodyPr/>
          <a:lstStyle/>
          <a:p>
            <a:r>
              <a:rPr lang="en-US" dirty="0"/>
              <a:t>Mesentery of the rectum</a:t>
            </a:r>
          </a:p>
        </p:txBody>
      </p:sp>
      <p:sp>
        <p:nvSpPr>
          <p:cNvPr id="3" name="Content Placeholder 2"/>
          <p:cNvSpPr>
            <a:spLocks noGrp="1"/>
          </p:cNvSpPr>
          <p:nvPr>
            <p:ph idx="1"/>
          </p:nvPr>
        </p:nvSpPr>
        <p:spPr>
          <a:xfrm>
            <a:off x="257578" y="1352282"/>
            <a:ext cx="7096260" cy="5190186"/>
          </a:xfrm>
        </p:spPr>
        <p:txBody>
          <a:bodyPr>
            <a:normAutofit fontScale="77500" lnSpcReduction="20000"/>
          </a:bodyPr>
          <a:lstStyle/>
          <a:p>
            <a:pPr algn="just">
              <a:lnSpc>
                <a:spcPct val="120000"/>
              </a:lnSpc>
            </a:pPr>
            <a:r>
              <a:rPr lang="en-US" dirty="0" err="1"/>
              <a:t>Embryologically</a:t>
            </a:r>
            <a:r>
              <a:rPr lang="en-US"/>
              <a:t>, the mesentery is formed from a collection of ring-shaped, multilayered mesenchymal cells that make up the outside of the rectum. </a:t>
            </a:r>
          </a:p>
          <a:p>
            <a:pPr algn="just">
              <a:lnSpc>
                <a:spcPct val="120000"/>
              </a:lnSpc>
            </a:pPr>
            <a:r>
              <a:rPr lang="en-US"/>
              <a:t>The essence of the mesentery is a layer of fatty tissue, blood vessels, lymphatic vessels, lymph nodes, and autonomic nerves that surround and extend the length of the rectum. This mesentery forms a cord layer mainly in the rectum. posterior and lateral to the rectum, has the shape of two waters.</a:t>
            </a:r>
          </a:p>
          <a:p>
            <a:pPr algn="just">
              <a:lnSpc>
                <a:spcPct val="120000"/>
              </a:lnSpc>
            </a:pPr>
            <a:r>
              <a:rPr lang="en-US"/>
              <a:t>The outermost layer of the mesentery is thickened, forming the outer fascia, also known as the rectal fascia.</a:t>
            </a:r>
          </a:p>
        </p:txBody>
      </p:sp>
      <p:pic>
        <p:nvPicPr>
          <p:cNvPr id="6" name="Picture 5"/>
          <p:cNvPicPr>
            <a:picLocks noChangeAspect="1"/>
          </p:cNvPicPr>
          <p:nvPr/>
        </p:nvPicPr>
        <p:blipFill>
          <a:blip r:embed="rId3"/>
          <a:stretch>
            <a:fillRect/>
          </a:stretch>
        </p:blipFill>
        <p:spPr>
          <a:xfrm>
            <a:off x="7347827" y="1352282"/>
            <a:ext cx="4844173" cy="3515932"/>
          </a:xfrm>
          <a:prstGeom prst="rect">
            <a:avLst/>
          </a:prstGeom>
        </p:spPr>
      </p:pic>
    </p:spTree>
    <p:extLst>
      <p:ext uri="{BB962C8B-B14F-4D97-AF65-F5344CB8AC3E}">
        <p14:creationId xmlns:p14="http://schemas.microsoft.com/office/powerpoint/2010/main" val="317617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51" y="94669"/>
            <a:ext cx="10515600" cy="1325563"/>
          </a:xfrm>
        </p:spPr>
        <p:txBody>
          <a:bodyPr/>
          <a:lstStyle/>
          <a:p>
            <a:r>
              <a:rPr lang="en-US"/>
              <a:t>Mesentery of the rectum</a:t>
            </a:r>
          </a:p>
        </p:txBody>
      </p:sp>
      <p:sp>
        <p:nvSpPr>
          <p:cNvPr id="3" name="Content Placeholder 2"/>
          <p:cNvSpPr>
            <a:spLocks noGrp="1"/>
          </p:cNvSpPr>
          <p:nvPr>
            <p:ph idx="1"/>
          </p:nvPr>
        </p:nvSpPr>
        <p:spPr>
          <a:xfrm>
            <a:off x="154547" y="1420232"/>
            <a:ext cx="7688688" cy="5160872"/>
          </a:xfrm>
        </p:spPr>
        <p:txBody>
          <a:bodyPr>
            <a:normAutofit fontScale="85000" lnSpcReduction="20000"/>
          </a:bodyPr>
          <a:lstStyle/>
          <a:p>
            <a:pPr>
              <a:lnSpc>
                <a:spcPct val="120000"/>
              </a:lnSpc>
            </a:pPr>
            <a:r>
              <a:rPr lang="en-US"/>
              <a:t>The pelvis is divided into two compartments, namely the parietal cavity and the visceral space covered by the parietal fascia and visceral fascia, between these two compartments is loose connective tissue. </a:t>
            </a:r>
          </a:p>
          <a:p>
            <a:pPr>
              <a:lnSpc>
                <a:spcPct val="120000"/>
              </a:lnSpc>
            </a:pPr>
            <a:r>
              <a:rPr lang="en-US"/>
              <a:t>Behind the rectum, there is more than one avascular space between the sacrum and the rectum, prehypogastric nerve fascia and the anterior sacral fascia is located in a multilayered structure posterior to the rectum, the anterior scapula appears to be divided into several adherent layers. The anterior hypogastric nerve fascia with the innermost layer of the anterior sacral fascia, running anteriorly and connecting with the Denonvilliers fascia. </a:t>
            </a:r>
          </a:p>
        </p:txBody>
      </p:sp>
      <p:pic>
        <p:nvPicPr>
          <p:cNvPr id="4" name="Picture 3"/>
          <p:cNvPicPr>
            <a:picLocks noChangeAspect="1"/>
          </p:cNvPicPr>
          <p:nvPr/>
        </p:nvPicPr>
        <p:blipFill>
          <a:blip r:embed="rId3"/>
          <a:stretch>
            <a:fillRect/>
          </a:stretch>
        </p:blipFill>
        <p:spPr>
          <a:xfrm>
            <a:off x="7662928" y="1079421"/>
            <a:ext cx="4115874" cy="4400194"/>
          </a:xfrm>
          <a:prstGeom prst="rect">
            <a:avLst/>
          </a:prstGeom>
        </p:spPr>
      </p:pic>
    </p:spTree>
    <p:extLst>
      <p:ext uri="{BB962C8B-B14F-4D97-AF65-F5344CB8AC3E}">
        <p14:creationId xmlns:p14="http://schemas.microsoft.com/office/powerpoint/2010/main" val="381331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378004"/>
            <a:ext cx="10515600" cy="1325563"/>
          </a:xfrm>
        </p:spPr>
        <p:txBody>
          <a:bodyPr/>
          <a:lstStyle/>
          <a:p>
            <a:r>
              <a:rPr lang="en-US"/>
              <a:t>Mesentery of the rectum</a:t>
            </a:r>
          </a:p>
        </p:txBody>
      </p:sp>
      <p:sp>
        <p:nvSpPr>
          <p:cNvPr id="3" name="Content Placeholder 2"/>
          <p:cNvSpPr>
            <a:spLocks noGrp="1"/>
          </p:cNvSpPr>
          <p:nvPr>
            <p:ph idx="1"/>
          </p:nvPr>
        </p:nvSpPr>
        <p:spPr>
          <a:xfrm>
            <a:off x="309093" y="1825625"/>
            <a:ext cx="11044707" cy="4351338"/>
          </a:xfrm>
        </p:spPr>
        <p:txBody>
          <a:bodyPr/>
          <a:lstStyle/>
          <a:p>
            <a:pPr algn="just">
              <a:lnSpc>
                <a:spcPct val="100000"/>
              </a:lnSpc>
            </a:pPr>
            <a:r>
              <a:rPr lang="en-US"/>
              <a:t>Conclusion, in the multilayer structure posterior to the rectum, the anterior hypogastric fascia lies between the rectilinear fascia and the anterior sacral fascia. The anterior dissection in front of the hypothalamic nerve when moving the posterior side of the rectum ensures the dissection according to the principle of cancer and preserves the hypothalamic nerve.</a:t>
            </a:r>
          </a:p>
          <a:p>
            <a:endParaRPr lang="en-US"/>
          </a:p>
        </p:txBody>
      </p:sp>
    </p:spTree>
    <p:extLst>
      <p:ext uri="{BB962C8B-B14F-4D97-AF65-F5344CB8AC3E}">
        <p14:creationId xmlns:p14="http://schemas.microsoft.com/office/powerpoint/2010/main" val="632406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1327</TotalTime>
  <Words>1749</Words>
  <Application>Microsoft Office PowerPoint</Application>
  <PresentationFormat>Widescreen</PresentationFormat>
  <Paragraphs>126</Paragraphs>
  <Slides>33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BlinkMacSystemFont</vt:lpstr>
      <vt:lpstr>Calibri</vt:lpstr>
      <vt:lpstr>Wingdings</vt:lpstr>
      <vt:lpstr>Office Theme</vt:lpstr>
      <vt:lpstr>Transanal Total Mesorectal Excision For Mid‑Low Rectal Cancer   </vt:lpstr>
      <vt:lpstr>OVERVIEW</vt:lpstr>
      <vt:lpstr>Background</vt:lpstr>
      <vt:lpstr>Total mesorectal excision</vt:lpstr>
      <vt:lpstr>Total mesorectal excision</vt:lpstr>
      <vt:lpstr>Rectum anatomy</vt:lpstr>
      <vt:lpstr>Mesentery of the rectum</vt:lpstr>
      <vt:lpstr>Mesentery of the rectum</vt:lpstr>
      <vt:lpstr>Mesentery of the rectum</vt:lpstr>
      <vt:lpstr>Diagnosis</vt:lpstr>
      <vt:lpstr>Stage diagnosis</vt:lpstr>
      <vt:lpstr>Treatment</vt:lpstr>
      <vt:lpstr>PowerPoint Presentation</vt:lpstr>
      <vt:lpstr>SURGICAL</vt:lpstr>
      <vt:lpstr>Surgical options</vt:lpstr>
      <vt:lpstr>Surgical options</vt:lpstr>
      <vt:lpstr>Transanal Total Mesorectal Excision ( TaTME)</vt:lpstr>
      <vt:lpstr>PowerPoint Presentation</vt:lpstr>
      <vt:lpstr>PowerPoint Presentation</vt:lpstr>
      <vt:lpstr>PowerPoint Presentation</vt:lpstr>
      <vt:lpstr>PowerPoint Presentation</vt:lpstr>
      <vt:lpstr>PowerPoint Presentation</vt:lpstr>
      <vt:lpstr>Main steps</vt:lpstr>
      <vt:lpstr>The perineal phase 1 </vt:lpstr>
      <vt:lpstr>The abdominal phase</vt:lpstr>
      <vt:lpstr>The perineal phase 2</vt:lpstr>
      <vt:lpstr>RESULT</vt:lpstr>
      <vt:lpstr>Perioperative data in patients undergoing transanal total mesorectal excision</vt:lpstr>
      <vt:lpstr>Compare  LAR TME with TaTME</vt:lpstr>
      <vt:lpstr>Low Anterior Resection Syndrome Score – LARS score</vt:lpstr>
      <vt:lpstr>PowerPoint Presentation</vt:lpstr>
      <vt:lpstr>Disease-Free Survival After Transanal Total Mesorectal Excision: Results From the International TaTME Registry</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Transanal Total Mesorectal Excision</dc:title>
  <dc:creator>AutoBVT</dc:creator>
  <cp:lastModifiedBy>Administrator</cp:lastModifiedBy>
  <cp:revision>99</cp:revision>
  <dcterms:created xsi:type="dcterms:W3CDTF">2023-01-31T12:19:18Z</dcterms:created>
  <dcterms:modified xsi:type="dcterms:W3CDTF">2023-03-16T10:45:45Z</dcterms:modified>
</cp:coreProperties>
</file>