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4"/>
  </p:notesMasterIdLst>
  <p:sldIdLst>
    <p:sldId id="256" r:id="rId2"/>
    <p:sldId id="257" r:id="rId3"/>
    <p:sldId id="287" r:id="rId4"/>
    <p:sldId id="258" r:id="rId5"/>
    <p:sldId id="259" r:id="rId6"/>
    <p:sldId id="260" r:id="rId7"/>
    <p:sldId id="261" r:id="rId8"/>
    <p:sldId id="262" r:id="rId9"/>
    <p:sldId id="263" r:id="rId10"/>
    <p:sldId id="264" r:id="rId11"/>
    <p:sldId id="265" r:id="rId12"/>
    <p:sldId id="269" r:id="rId13"/>
    <p:sldId id="266" r:id="rId14"/>
    <p:sldId id="267" r:id="rId15"/>
    <p:sldId id="268"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9" d="100"/>
          <a:sy n="89" d="100"/>
        </p:scale>
        <p:origin x="120" y="10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B8BB83-AFF8-4E8E-B16A-C5CC3BF19766}" type="datetimeFigureOut">
              <a:rPr lang="en-US" smtClean="0"/>
              <a:t>8/16/2022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99F029-CFB4-47ED-87EE-B1C81790C6F0}" type="slidenum">
              <a:rPr lang="en-US" smtClean="0"/>
              <a:t>‹#›</a:t>
            </a:fld>
            <a:endParaRPr lang="en-US"/>
          </a:p>
        </p:txBody>
      </p:sp>
    </p:spTree>
    <p:extLst>
      <p:ext uri="{BB962C8B-B14F-4D97-AF65-F5344CB8AC3E}">
        <p14:creationId xmlns:p14="http://schemas.microsoft.com/office/powerpoint/2010/main" val="791821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2499F029-CFB4-47ED-87EE-B1C81790C6F0}" type="slidenum">
              <a:rPr lang="en-US" smtClean="0"/>
              <a:t>1</a:t>
            </a:fld>
            <a:endParaRPr lang="en-US"/>
          </a:p>
        </p:txBody>
      </p:sp>
    </p:spTree>
    <p:extLst>
      <p:ext uri="{BB962C8B-B14F-4D97-AF65-F5344CB8AC3E}">
        <p14:creationId xmlns:p14="http://schemas.microsoft.com/office/powerpoint/2010/main" val="1981537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will ask about your medical history and do a physical exam. Then, they’ll likely order X-rays or other imaging tests to diagnose an intertrochanteric fracture</a:t>
            </a:r>
          </a:p>
          <a:p>
            <a:r>
              <a:rPr lang="en-US" sz="1200" b="0" i="0" kern="1200" dirty="0">
                <a:solidFill>
                  <a:schemeClr val="tx1"/>
                </a:solidFill>
                <a:effectLst/>
                <a:latin typeface="+mn-lt"/>
                <a:ea typeface="+mn-ea"/>
                <a:cs typeface="+mn-cs"/>
              </a:rPr>
              <a:t>Usually, X-rays provide enough information for your doctor to diagnose a hip fracture. However, small hairline fractures may not show up on X-rays, so other imaging tests may be necessary</a:t>
            </a:r>
            <a:endParaRPr lang="en-US" dirty="0"/>
          </a:p>
        </p:txBody>
      </p:sp>
      <p:sp>
        <p:nvSpPr>
          <p:cNvPr id="4" name="Slide Number Placeholder 3"/>
          <p:cNvSpPr>
            <a:spLocks noGrp="1"/>
          </p:cNvSpPr>
          <p:nvPr>
            <p:ph type="sldNum" sz="quarter" idx="10"/>
          </p:nvPr>
        </p:nvSpPr>
        <p:spPr/>
        <p:txBody>
          <a:bodyPr/>
          <a:lstStyle/>
          <a:p>
            <a:fld id="{2499F029-CFB4-47ED-87EE-B1C81790C6F0}" type="slidenum">
              <a:rPr lang="en-US" smtClean="0"/>
              <a:t>7</a:t>
            </a:fld>
            <a:endParaRPr lang="en-US"/>
          </a:p>
        </p:txBody>
      </p:sp>
    </p:spTree>
    <p:extLst>
      <p:ext uri="{BB962C8B-B14F-4D97-AF65-F5344CB8AC3E}">
        <p14:creationId xmlns:p14="http://schemas.microsoft.com/office/powerpoint/2010/main" val="2728111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8/16/2022</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8/16/2022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8/16/2022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8/16/2022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8/16/2022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8/16/2022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8/16/2022</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8/16/2022</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healthline.com/health/bone-fracture-repair"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www.ijoro.org/" TargetMode="Externa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2" Type="http://schemas.openxmlformats.org/officeDocument/2006/relationships/hyperlink" Target="http://www.elsevier.co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healthline.com/symptom/bone-pain" TargetMode="External"/><Relationship Id="rId2" Type="http://schemas.openxmlformats.org/officeDocument/2006/relationships/hyperlink" Target="https://www.healthline.com/health/osteoporosis-symptoms" TargetMode="External"/><Relationship Id="rId1" Type="http://schemas.openxmlformats.org/officeDocument/2006/relationships/slideLayout" Target="../slideLayouts/slideLayout2.xml"/><Relationship Id="rId4" Type="http://schemas.openxmlformats.org/officeDocument/2006/relationships/hyperlink" Target="https://www.healthline.com/health-news/obesity-depletes-bone-density-041814"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9044548" cy="2541431"/>
          </a:xfrm>
        </p:spPr>
        <p:txBody>
          <a:bodyPr/>
          <a:lstStyle/>
          <a:p>
            <a:pPr algn="ctr"/>
            <a:r>
              <a:rPr lang="en-US" b="1" dirty="0">
                <a:latin typeface="Times New Roman" panose="02020603050405020304" pitchFamily="18" charset="0"/>
                <a:cs typeface="Times New Roman" panose="02020603050405020304" pitchFamily="18" charset="0"/>
              </a:rPr>
              <a:t>intertrochanteric fracture</a:t>
            </a:r>
          </a:p>
        </p:txBody>
      </p:sp>
      <p:sp>
        <p:nvSpPr>
          <p:cNvPr id="3" name="Subtitle 2"/>
          <p:cNvSpPr>
            <a:spLocks noGrp="1"/>
          </p:cNvSpPr>
          <p:nvPr>
            <p:ph type="subTitle" idx="1"/>
          </p:nvPr>
        </p:nvSpPr>
        <p:spPr/>
        <p:txBody>
          <a:bodyPr/>
          <a:lstStyle/>
          <a:p>
            <a:r>
              <a:rPr lang="en-US" dirty="0">
                <a:latin typeface="Times New Roman" panose="02020603050405020304" pitchFamily="18" charset="0"/>
                <a:cs typeface="Times New Roman" panose="02020603050405020304" pitchFamily="18" charset="0"/>
              </a:rPr>
              <a:t>Dr. </a:t>
            </a:r>
            <a:r>
              <a:rPr lang="en-US" dirty="0" err="1">
                <a:latin typeface="Times New Roman" panose="02020603050405020304" pitchFamily="18" charset="0"/>
                <a:cs typeface="Times New Roman" panose="02020603050405020304" pitchFamily="18" charset="0"/>
              </a:rPr>
              <a:t>nguyen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ngoc</a:t>
            </a:r>
            <a:r>
              <a:rPr lang="en-US" dirty="0">
                <a:latin typeface="Times New Roman" panose="02020603050405020304" pitchFamily="18" charset="0"/>
                <a:cs typeface="Times New Roman" panose="02020603050405020304" pitchFamily="18" charset="0"/>
              </a:rPr>
              <a:t> son</a:t>
            </a:r>
          </a:p>
        </p:txBody>
      </p:sp>
      <p:sp>
        <p:nvSpPr>
          <p:cNvPr id="5" name="TextBox 4"/>
          <p:cNvSpPr txBox="1"/>
          <p:nvPr/>
        </p:nvSpPr>
        <p:spPr>
          <a:xfrm>
            <a:off x="2493818" y="489527"/>
            <a:ext cx="8561034" cy="369332"/>
          </a:xfrm>
          <a:prstGeom prst="rect">
            <a:avLst/>
          </a:prstGeom>
          <a:noFill/>
        </p:spPr>
        <p:txBody>
          <a:bodyPr wrap="square" rtlCol="0">
            <a:spAutoFit/>
          </a:bodyPr>
          <a:lstStyle/>
          <a:p>
            <a:pPr algn="ctr"/>
            <a:r>
              <a:rPr lang="en-US" b="1">
                <a:solidFill>
                  <a:schemeClr val="tx2">
                    <a:lumMod val="95000"/>
                    <a:lumOff val="5000"/>
                  </a:schemeClr>
                </a:solidFill>
                <a:latin typeface="Times New Roman" panose="02020603050405020304" pitchFamily="18" charset="0"/>
                <a:cs typeface="Times New Roman" panose="02020603050405020304" pitchFamily="18" charset="0"/>
              </a:rPr>
              <a:t>THAI NGUYEN UNIVERSITY OF MEDICINE AND PHARMACY</a:t>
            </a:r>
            <a:endParaRPr lang="vi-VN" b="1" dirty="0">
              <a:solidFill>
                <a:schemeClr val="tx2">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609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Treatment options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The most common treatment for intertrochanteric fractures is surgery. In most cases, surgery is recommended because this fracture can take a long time to heal on its own. One of the most common surgical treatments for this type of hip fracture is an </a:t>
            </a:r>
            <a:r>
              <a:rPr lang="en-US" dirty="0">
                <a:latin typeface="Times New Roman" panose="02020603050405020304" pitchFamily="18" charset="0"/>
                <a:cs typeface="Times New Roman" panose="02020603050405020304" pitchFamily="18" charset="0"/>
                <a:hlinkClick r:id="rId2"/>
              </a:rPr>
              <a:t>open reduction and internal fixation (ORIF)</a:t>
            </a:r>
            <a:r>
              <a:rPr lang="en-US" dirty="0">
                <a:latin typeface="Times New Roman" panose="02020603050405020304" pitchFamily="18" charset="0"/>
                <a:cs typeface="Times New Roman" panose="02020603050405020304" pitchFamily="18" charset="0"/>
              </a:rPr>
              <a:t>. This is a type of surgery that puts the broken bone in place and fixes it with screws, rods, pins, or plates.</a:t>
            </a:r>
          </a:p>
          <a:p>
            <a:r>
              <a:rPr lang="en-US" dirty="0">
                <a:latin typeface="Times New Roman" panose="02020603050405020304" pitchFamily="18" charset="0"/>
                <a:cs typeface="Times New Roman" panose="02020603050405020304" pitchFamily="18" charset="0"/>
              </a:rPr>
              <a:t>However, surgery may not be an option if you have bleeding problems or can’t tolerate anesthesia.</a:t>
            </a:r>
          </a:p>
        </p:txBody>
      </p:sp>
    </p:spTree>
    <p:extLst>
      <p:ext uri="{BB962C8B-B14F-4D97-AF65-F5344CB8AC3E}">
        <p14:creationId xmlns:p14="http://schemas.microsoft.com/office/powerpoint/2010/main" val="1023697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surgery</a:t>
            </a:r>
          </a:p>
        </p:txBody>
      </p:sp>
      <p:sp>
        <p:nvSpPr>
          <p:cNvPr id="3" name="Content Placeholder 2"/>
          <p:cNvSpPr>
            <a:spLocks noGrp="1"/>
          </p:cNvSpPr>
          <p:nvPr>
            <p:ph idx="1"/>
          </p:nvPr>
        </p:nvSpPr>
        <p:spPr/>
        <p:txBody>
          <a:bodyPr/>
          <a:lstStyle/>
          <a:p>
            <a:r>
              <a:rPr lang="en-US">
                <a:latin typeface="Times New Roman" panose="02020603050405020304" pitchFamily="18" charset="0"/>
                <a:cs typeface="Times New Roman" panose="02020603050405020304" pitchFamily="18" charset="0"/>
              </a:rPr>
              <a:t>Locking plate, vis</a:t>
            </a:r>
          </a:p>
          <a:p>
            <a:r>
              <a:rPr lang="en-US">
                <a:latin typeface="Times New Roman" panose="02020603050405020304" pitchFamily="18" charset="0"/>
                <a:cs typeface="Times New Roman" panose="02020603050405020304" pitchFamily="18" charset="0"/>
              </a:rPr>
              <a:t>Dynamic hip screw (DHS)</a:t>
            </a:r>
          </a:p>
          <a:p>
            <a:r>
              <a:rPr lang="en-US">
                <a:latin typeface="Times New Roman" panose="02020603050405020304" pitchFamily="18" charset="0"/>
                <a:cs typeface="Times New Roman" panose="02020603050405020304" pitchFamily="18" charset="0"/>
              </a:rPr>
              <a:t>Proximal femoral nail (PFN)</a:t>
            </a:r>
          </a:p>
          <a:p>
            <a:r>
              <a:rPr lang="en-US">
                <a:latin typeface="Times New Roman" panose="02020603050405020304" pitchFamily="18" charset="0"/>
                <a:cs typeface="Times New Roman" panose="02020603050405020304" pitchFamily="18" charset="0"/>
              </a:rPr>
              <a:t>Bipolar hemiarthroplasty (BHA)</a:t>
            </a:r>
          </a:p>
          <a:p>
            <a:pPr marL="0" indent="0">
              <a:buNone/>
            </a:pPr>
            <a:endParaRPr lang="en-US" dirty="0"/>
          </a:p>
        </p:txBody>
      </p:sp>
    </p:spTree>
    <p:extLst>
      <p:ext uri="{BB962C8B-B14F-4D97-AF65-F5344CB8AC3E}">
        <p14:creationId xmlns:p14="http://schemas.microsoft.com/office/powerpoint/2010/main" val="2838228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401186" cy="405089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4865" y="0"/>
            <a:ext cx="4453859" cy="4453859"/>
          </a:xfrm>
          <a:prstGeom prst="rect">
            <a:avLst/>
          </a:prstGeom>
        </p:spPr>
      </p:pic>
      <p:pic>
        <p:nvPicPr>
          <p:cNvPr id="8" name="Content Placeholder 3"/>
          <p:cNvPicPr>
            <a:picLocks noGrp="1" noChangeAspect="1"/>
          </p:cNvPicPr>
          <p:nvPr>
            <p:ph idx="1"/>
          </p:nvPr>
        </p:nvPicPr>
        <p:blipFill>
          <a:blip r:embed="rId4"/>
          <a:stretch>
            <a:fillRect/>
          </a:stretch>
        </p:blipFill>
        <p:spPr>
          <a:xfrm>
            <a:off x="4052863" y="3424639"/>
            <a:ext cx="4400706" cy="3449638"/>
          </a:xfrm>
          <a:prstGeom prst="rect">
            <a:avLst/>
          </a:prstGeom>
        </p:spPr>
      </p:pic>
    </p:spTree>
    <p:extLst>
      <p:ext uri="{BB962C8B-B14F-4D97-AF65-F5344CB8AC3E}">
        <p14:creationId xmlns:p14="http://schemas.microsoft.com/office/powerpoint/2010/main" val="3712361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locking </a:t>
            </a:r>
            <a:r>
              <a:rPr lang="en-US" err="1">
                <a:latin typeface="Times New Roman" panose="02020603050405020304" pitchFamily="18" charset="0"/>
                <a:cs typeface="Times New Roman" panose="02020603050405020304" pitchFamily="18" charset="0"/>
              </a:rPr>
              <a:t>plate</a:t>
            </a:r>
            <a:r>
              <a:rPr lang="en-US">
                <a:latin typeface="Times New Roman" panose="02020603050405020304" pitchFamily="18" charset="0"/>
                <a:cs typeface="Times New Roman" panose="02020603050405020304" pitchFamily="18" charset="0"/>
              </a:rPr>
              <a:t>,  vis</a:t>
            </a:r>
            <a:endParaRPr lang="en-US"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1451578" y="1853754"/>
            <a:ext cx="2881005" cy="4142760"/>
          </a:xfrm>
          <a:prstGeom prst="rect">
            <a:avLst/>
          </a:prstGeom>
        </p:spPr>
      </p:pic>
      <p:pic>
        <p:nvPicPr>
          <p:cNvPr id="5" name="Picture 4"/>
          <p:cNvPicPr>
            <a:picLocks noChangeAspect="1"/>
          </p:cNvPicPr>
          <p:nvPr/>
        </p:nvPicPr>
        <p:blipFill>
          <a:blip r:embed="rId3"/>
          <a:stretch>
            <a:fillRect/>
          </a:stretch>
        </p:blipFill>
        <p:spPr>
          <a:xfrm>
            <a:off x="5673395" y="1853754"/>
            <a:ext cx="5381459" cy="4142760"/>
          </a:xfrm>
          <a:prstGeom prst="rect">
            <a:avLst/>
          </a:prstGeom>
        </p:spPr>
      </p:pic>
      <p:sp>
        <p:nvSpPr>
          <p:cNvPr id="6" name="Right Arrow 5"/>
          <p:cNvSpPr/>
          <p:nvPr/>
        </p:nvSpPr>
        <p:spPr>
          <a:xfrm>
            <a:off x="4562168" y="3765755"/>
            <a:ext cx="973393" cy="1868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3353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809876" y="1853754"/>
            <a:ext cx="10403395" cy="3632646"/>
          </a:xfrm>
          <a:prstGeom prst="rect">
            <a:avLst/>
          </a:prstGeom>
        </p:spPr>
      </p:pic>
    </p:spTree>
    <p:extLst>
      <p:ext uri="{BB962C8B-B14F-4D97-AF65-F5344CB8AC3E}">
        <p14:creationId xmlns:p14="http://schemas.microsoft.com/office/powerpoint/2010/main" val="2242137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dynamic hip screw (DHS)</a:t>
            </a:r>
          </a:p>
        </p:txBody>
      </p:sp>
      <p:pic>
        <p:nvPicPr>
          <p:cNvPr id="4" name="Content Placeholder 3"/>
          <p:cNvPicPr>
            <a:picLocks noGrp="1" noChangeAspect="1"/>
          </p:cNvPicPr>
          <p:nvPr>
            <p:ph idx="1"/>
          </p:nvPr>
        </p:nvPicPr>
        <p:blipFill>
          <a:blip r:embed="rId2"/>
          <a:stretch>
            <a:fillRect/>
          </a:stretch>
        </p:blipFill>
        <p:spPr>
          <a:xfrm>
            <a:off x="866443" y="1853754"/>
            <a:ext cx="10483928" cy="3573652"/>
          </a:xfrm>
          <a:prstGeom prst="rect">
            <a:avLst/>
          </a:prstGeom>
        </p:spPr>
      </p:pic>
    </p:spTree>
    <p:extLst>
      <p:ext uri="{BB962C8B-B14F-4D97-AF65-F5344CB8AC3E}">
        <p14:creationId xmlns:p14="http://schemas.microsoft.com/office/powerpoint/2010/main" val="1559796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525270" y="804518"/>
            <a:ext cx="10529584" cy="4436075"/>
          </a:xfrm>
          <a:prstGeom prst="rect">
            <a:avLst/>
          </a:prstGeom>
        </p:spPr>
      </p:pic>
    </p:spTree>
    <p:extLst>
      <p:ext uri="{BB962C8B-B14F-4D97-AF65-F5344CB8AC3E}">
        <p14:creationId xmlns:p14="http://schemas.microsoft.com/office/powerpoint/2010/main" val="4230641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988736" y="804519"/>
            <a:ext cx="9793798" cy="4711378"/>
          </a:xfrm>
          <a:prstGeom prst="rect">
            <a:avLst/>
          </a:prstGeom>
        </p:spPr>
      </p:pic>
    </p:spTree>
    <p:extLst>
      <p:ext uri="{BB962C8B-B14F-4D97-AF65-F5344CB8AC3E}">
        <p14:creationId xmlns:p14="http://schemas.microsoft.com/office/powerpoint/2010/main" val="465099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569611" y="830636"/>
            <a:ext cx="3723138" cy="4472756"/>
          </a:xfrm>
          <a:prstGeom prst="rect">
            <a:avLst/>
          </a:prstGeom>
        </p:spPr>
      </p:pic>
      <p:pic>
        <p:nvPicPr>
          <p:cNvPr id="5" name="Picture 4"/>
          <p:cNvPicPr>
            <a:picLocks noChangeAspect="1"/>
          </p:cNvPicPr>
          <p:nvPr/>
        </p:nvPicPr>
        <p:blipFill>
          <a:blip r:embed="rId3"/>
          <a:stretch>
            <a:fillRect/>
          </a:stretch>
        </p:blipFill>
        <p:spPr>
          <a:xfrm>
            <a:off x="4276725" y="830636"/>
            <a:ext cx="3638550" cy="4472756"/>
          </a:xfrm>
          <a:prstGeom prst="rect">
            <a:avLst/>
          </a:prstGeom>
        </p:spPr>
      </p:pic>
      <p:pic>
        <p:nvPicPr>
          <p:cNvPr id="6" name="Picture 5"/>
          <p:cNvPicPr>
            <a:picLocks noChangeAspect="1"/>
          </p:cNvPicPr>
          <p:nvPr/>
        </p:nvPicPr>
        <p:blipFill>
          <a:blip r:embed="rId4"/>
          <a:stretch>
            <a:fillRect/>
          </a:stretch>
        </p:blipFill>
        <p:spPr>
          <a:xfrm>
            <a:off x="7915275" y="804519"/>
            <a:ext cx="3933825" cy="4498873"/>
          </a:xfrm>
          <a:prstGeom prst="rect">
            <a:avLst/>
          </a:prstGeom>
        </p:spPr>
      </p:pic>
    </p:spTree>
    <p:extLst>
      <p:ext uri="{BB962C8B-B14F-4D97-AF65-F5344CB8AC3E}">
        <p14:creationId xmlns:p14="http://schemas.microsoft.com/office/powerpoint/2010/main" val="652535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proximal femoral nail (PFN)</a:t>
            </a:r>
          </a:p>
        </p:txBody>
      </p:sp>
      <p:pic>
        <p:nvPicPr>
          <p:cNvPr id="4" name="Content Placeholder 3"/>
          <p:cNvPicPr>
            <a:picLocks noGrp="1" noChangeAspect="1"/>
          </p:cNvPicPr>
          <p:nvPr>
            <p:ph idx="1"/>
          </p:nvPr>
        </p:nvPicPr>
        <p:blipFill>
          <a:blip r:embed="rId2"/>
          <a:stretch>
            <a:fillRect/>
          </a:stretch>
        </p:blipFill>
        <p:spPr>
          <a:xfrm>
            <a:off x="3952568" y="1436022"/>
            <a:ext cx="8159984" cy="4296184"/>
          </a:xfrm>
          <a:prstGeom prst="rect">
            <a:avLst/>
          </a:prstGeom>
        </p:spPr>
      </p:pic>
      <p:pic>
        <p:nvPicPr>
          <p:cNvPr id="5" name="Picture 4"/>
          <p:cNvPicPr>
            <a:picLocks noChangeAspect="1"/>
          </p:cNvPicPr>
          <p:nvPr/>
        </p:nvPicPr>
        <p:blipFill>
          <a:blip r:embed="rId3"/>
          <a:stretch>
            <a:fillRect/>
          </a:stretch>
        </p:blipFill>
        <p:spPr>
          <a:xfrm>
            <a:off x="-412955" y="1421825"/>
            <a:ext cx="4729316" cy="4310381"/>
          </a:xfrm>
          <a:prstGeom prst="rect">
            <a:avLst/>
          </a:prstGeom>
        </p:spPr>
      </p:pic>
    </p:spTree>
    <p:extLst>
      <p:ext uri="{BB962C8B-B14F-4D97-AF65-F5344CB8AC3E}">
        <p14:creationId xmlns:p14="http://schemas.microsoft.com/office/powerpoint/2010/main" val="284945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4361" y="578608"/>
            <a:ext cx="9603275" cy="1049235"/>
          </a:xfrm>
        </p:spPr>
        <p:txBody>
          <a:bodyPr/>
          <a:lstStyle/>
          <a:p>
            <a:pPr algn="ctr"/>
            <a:r>
              <a:rPr lang="en-US" b="1" dirty="0">
                <a:latin typeface="Times New Roman" panose="02020603050405020304" pitchFamily="18" charset="0"/>
                <a:cs typeface="Times New Roman" panose="02020603050405020304" pitchFamily="18" charset="0"/>
              </a:rPr>
              <a:t>Overview</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94362" y="1972087"/>
            <a:ext cx="9603275" cy="3612592"/>
          </a:xfrm>
        </p:spPr>
        <p:txBody>
          <a:bodyPr>
            <a:noAutofit/>
          </a:bodyPr>
          <a:lstStyle/>
          <a:p>
            <a:pPr fontAlgn="base"/>
            <a:r>
              <a:rPr lang="en-US" sz="1800" dirty="0">
                <a:latin typeface="Times New Roman" panose="02020603050405020304" pitchFamily="18" charset="0"/>
                <a:cs typeface="Times New Roman" panose="02020603050405020304" pitchFamily="18" charset="0"/>
              </a:rPr>
              <a:t>Intertrochanteric Fractures are common extracapsular fractures of the proximal femur at the level of the greater and lesser trochanter that are most commonly seen following ground-level falls in the elderly population.</a:t>
            </a:r>
          </a:p>
          <a:p>
            <a:pPr fontAlgn="base"/>
            <a:r>
              <a:rPr lang="en-US" sz="1800" dirty="0">
                <a:latin typeface="Times New Roman" panose="02020603050405020304" pitchFamily="18" charset="0"/>
                <a:cs typeface="Times New Roman" panose="02020603050405020304" pitchFamily="18" charset="0"/>
              </a:rPr>
              <a:t>Diagnosis is made with orthogonal radiographs of the hip. MRI is most helpful to evaluate occult hip fractures.</a:t>
            </a:r>
          </a:p>
          <a:p>
            <a:pPr fontAlgn="base"/>
            <a:r>
              <a:rPr lang="en-US" sz="1800" dirty="0">
                <a:latin typeface="Times New Roman" panose="02020603050405020304" pitchFamily="18" charset="0"/>
                <a:cs typeface="Times New Roman" panose="02020603050405020304" pitchFamily="18" charset="0"/>
              </a:rPr>
              <a:t>Treatment is generally operative with sliding hip screw versus </a:t>
            </a:r>
            <a:r>
              <a:rPr lang="en-US" sz="1800" dirty="0" err="1">
                <a:latin typeface="Times New Roman" panose="02020603050405020304" pitchFamily="18" charset="0"/>
                <a:cs typeface="Times New Roman" panose="02020603050405020304" pitchFamily="18" charset="0"/>
              </a:rPr>
              <a:t>cephalomedullary</a:t>
            </a:r>
            <a:r>
              <a:rPr lang="en-US" sz="1800" dirty="0">
                <a:latin typeface="Times New Roman" panose="02020603050405020304" pitchFamily="18" charset="0"/>
                <a:cs typeface="Times New Roman" panose="02020603050405020304" pitchFamily="18" charset="0"/>
              </a:rPr>
              <a:t> nail depending on fracture </a:t>
            </a:r>
            <a:r>
              <a:rPr lang="en-US" sz="1800">
                <a:latin typeface="Times New Roman" panose="02020603050405020304" pitchFamily="18" charset="0"/>
                <a:cs typeface="Times New Roman" panose="02020603050405020304" pitchFamily="18" charset="0"/>
              </a:rPr>
              <a:t>stability.</a:t>
            </a:r>
            <a:br>
              <a:rPr lang="en-US" sz="1800"/>
            </a:br>
            <a:endParaRPr lang="en-US" sz="1800"/>
          </a:p>
          <a:p>
            <a:pPr fontAlgn="base"/>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93291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797336" y="1853753"/>
            <a:ext cx="10390244" cy="3917781"/>
          </a:xfrm>
          <a:prstGeom prst="rect">
            <a:avLst/>
          </a:prstGeom>
        </p:spPr>
      </p:pic>
    </p:spTree>
    <p:extLst>
      <p:ext uri="{BB962C8B-B14F-4D97-AF65-F5344CB8AC3E}">
        <p14:creationId xmlns:p14="http://schemas.microsoft.com/office/powerpoint/2010/main" val="2793671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337375" y="1329135"/>
            <a:ext cx="9300281" cy="4206425"/>
          </a:xfrm>
          <a:prstGeom prst="rect">
            <a:avLst/>
          </a:prstGeom>
        </p:spPr>
      </p:pic>
      <p:pic>
        <p:nvPicPr>
          <p:cNvPr id="5" name="Picture 4"/>
          <p:cNvPicPr>
            <a:picLocks noChangeAspect="1"/>
          </p:cNvPicPr>
          <p:nvPr/>
        </p:nvPicPr>
        <p:blipFill>
          <a:blip r:embed="rId2"/>
          <a:stretch>
            <a:fillRect/>
          </a:stretch>
        </p:blipFill>
        <p:spPr>
          <a:xfrm>
            <a:off x="1104900" y="1171575"/>
            <a:ext cx="9982200" cy="4514850"/>
          </a:xfrm>
          <a:prstGeom prst="rect">
            <a:avLst/>
          </a:prstGeom>
        </p:spPr>
      </p:pic>
    </p:spTree>
    <p:extLst>
      <p:ext uri="{BB962C8B-B14F-4D97-AF65-F5344CB8AC3E}">
        <p14:creationId xmlns:p14="http://schemas.microsoft.com/office/powerpoint/2010/main" val="24302926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260870" y="442963"/>
            <a:ext cx="7900506" cy="5200753"/>
          </a:xfrm>
          <a:prstGeom prst="rect">
            <a:avLst/>
          </a:prstGeom>
        </p:spPr>
      </p:pic>
    </p:spTree>
    <p:extLst>
      <p:ext uri="{BB962C8B-B14F-4D97-AF65-F5344CB8AC3E}">
        <p14:creationId xmlns:p14="http://schemas.microsoft.com/office/powerpoint/2010/main" val="2904419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bipolar </a:t>
            </a:r>
            <a:r>
              <a:rPr lang="en-US" dirty="0" err="1">
                <a:latin typeface="Times New Roman" panose="02020603050405020304" pitchFamily="18" charset="0"/>
                <a:cs typeface="Times New Roman" panose="02020603050405020304" pitchFamily="18" charset="0"/>
              </a:rPr>
              <a:t>hemiarthroplasty</a:t>
            </a:r>
            <a:r>
              <a:rPr lang="en-US" dirty="0">
                <a:latin typeface="Times New Roman" panose="02020603050405020304" pitchFamily="18" charset="0"/>
                <a:cs typeface="Times New Roman" panose="02020603050405020304" pitchFamily="18" charset="0"/>
              </a:rPr>
              <a:t> (BHA)</a:t>
            </a:r>
          </a:p>
        </p:txBody>
      </p:sp>
      <p:pic>
        <p:nvPicPr>
          <p:cNvPr id="4" name="Content Placeholder 3"/>
          <p:cNvPicPr>
            <a:picLocks noGrp="1" noChangeAspect="1"/>
          </p:cNvPicPr>
          <p:nvPr>
            <p:ph idx="1"/>
          </p:nvPr>
        </p:nvPicPr>
        <p:blipFill>
          <a:blip r:embed="rId2"/>
          <a:stretch>
            <a:fillRect/>
          </a:stretch>
        </p:blipFill>
        <p:spPr>
          <a:xfrm>
            <a:off x="1463754" y="1853754"/>
            <a:ext cx="9408510" cy="3799794"/>
          </a:xfrm>
          <a:prstGeom prst="rect">
            <a:avLst/>
          </a:prstGeom>
        </p:spPr>
      </p:pic>
    </p:spTree>
    <p:extLst>
      <p:ext uri="{BB962C8B-B14F-4D97-AF65-F5344CB8AC3E}">
        <p14:creationId xmlns:p14="http://schemas.microsoft.com/office/powerpoint/2010/main" val="19073920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428129" y="1853754"/>
            <a:ext cx="9626725" cy="3691640"/>
          </a:xfrm>
          <a:prstGeom prst="rect">
            <a:avLst/>
          </a:prstGeom>
        </p:spPr>
      </p:pic>
    </p:spTree>
    <p:extLst>
      <p:ext uri="{BB962C8B-B14F-4D97-AF65-F5344CB8AC3E}">
        <p14:creationId xmlns:p14="http://schemas.microsoft.com/office/powerpoint/2010/main" val="31866754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157175" y="1329136"/>
            <a:ext cx="8428654" cy="4134091"/>
          </a:xfrm>
          <a:prstGeom prst="rect">
            <a:avLst/>
          </a:prstGeom>
        </p:spPr>
      </p:pic>
    </p:spTree>
    <p:extLst>
      <p:ext uri="{BB962C8B-B14F-4D97-AF65-F5344CB8AC3E}">
        <p14:creationId xmlns:p14="http://schemas.microsoft.com/office/powerpoint/2010/main" val="3958632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85818" y="804519"/>
            <a:ext cx="7765882" cy="4770371"/>
          </a:xfrm>
          <a:prstGeom prst="rect">
            <a:avLst/>
          </a:prstGeom>
        </p:spPr>
      </p:pic>
      <p:pic>
        <p:nvPicPr>
          <p:cNvPr id="5" name="Picture 4"/>
          <p:cNvPicPr>
            <a:picLocks noChangeAspect="1"/>
          </p:cNvPicPr>
          <p:nvPr/>
        </p:nvPicPr>
        <p:blipFill>
          <a:blip r:embed="rId3"/>
          <a:stretch>
            <a:fillRect/>
          </a:stretch>
        </p:blipFill>
        <p:spPr>
          <a:xfrm>
            <a:off x="7851701" y="804519"/>
            <a:ext cx="4035500" cy="4786938"/>
          </a:xfrm>
          <a:prstGeom prst="rect">
            <a:avLst/>
          </a:prstGeom>
        </p:spPr>
      </p:pic>
    </p:spTree>
    <p:extLst>
      <p:ext uri="{BB962C8B-B14F-4D97-AF65-F5344CB8AC3E}">
        <p14:creationId xmlns:p14="http://schemas.microsoft.com/office/powerpoint/2010/main" val="31474223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0064" y="643155"/>
            <a:ext cx="9603275" cy="1049235"/>
          </a:xfrm>
        </p:spPr>
        <p:txBody>
          <a:bodyPr>
            <a:normAutofit fontScale="90000"/>
          </a:bodyPr>
          <a:lstStyle/>
          <a:p>
            <a:r>
              <a:rPr lang="en-US" sz="3100" dirty="0">
                <a:latin typeface="Times New Roman" panose="02020603050405020304" pitchFamily="18" charset="0"/>
                <a:cs typeface="Times New Roman" panose="02020603050405020304" pitchFamily="18" charset="0"/>
              </a:rPr>
              <a:t>Results</a:t>
            </a:r>
            <a:br>
              <a:rPr lang="en-US" dirty="0"/>
            </a:br>
            <a:r>
              <a:rPr lang="en-US" dirty="0"/>
              <a:t>(</a:t>
            </a:r>
            <a:r>
              <a:rPr lang="en-US" sz="1200" dirty="0">
                <a:latin typeface="Times New Roman" panose="02020603050405020304" pitchFamily="18" charset="0"/>
                <a:cs typeface="Times New Roman" panose="02020603050405020304" pitchFamily="18" charset="0"/>
              </a:rPr>
              <a:t>The effectiveness of primary bipolar arthroplasty in treatment of unstable intertrochanteric fractures</a:t>
            </a:r>
            <a:br>
              <a:rPr lang="en-US" sz="1200" dirty="0">
                <a:latin typeface="Times New Roman" panose="02020603050405020304" pitchFamily="18" charset="0"/>
                <a:cs typeface="Times New Roman" panose="02020603050405020304" pitchFamily="18" charset="0"/>
              </a:rPr>
            </a:br>
            <a:r>
              <a:rPr lang="en-US" sz="1200" dirty="0">
                <a:latin typeface="Times New Roman" panose="02020603050405020304" pitchFamily="18" charset="0"/>
                <a:cs typeface="Times New Roman" panose="02020603050405020304" pitchFamily="18" charset="0"/>
              </a:rPr>
              <a:t>in elderly patients , </a:t>
            </a:r>
            <a:r>
              <a:rPr lang="en-US" sz="1200" i="1" dirty="0">
                <a:latin typeface="Times New Roman" panose="02020603050405020304" pitchFamily="18" charset="0"/>
                <a:cs typeface="Times New Roman" panose="02020603050405020304" pitchFamily="18" charset="0"/>
              </a:rPr>
              <a:t>North American Journal of Medical Sciences 2010 December )</a:t>
            </a:r>
            <a:br>
              <a:rPr lang="en-US" dirty="0"/>
            </a:br>
            <a:br>
              <a:rPr lang="en-US" dirty="0"/>
            </a:br>
            <a:endParaRPr lang="en-US" dirty="0"/>
          </a:p>
        </p:txBody>
      </p:sp>
      <p:pic>
        <p:nvPicPr>
          <p:cNvPr id="4" name="Content Placeholder 3"/>
          <p:cNvPicPr>
            <a:picLocks noGrp="1" noChangeAspect="1"/>
          </p:cNvPicPr>
          <p:nvPr>
            <p:ph idx="1"/>
          </p:nvPr>
        </p:nvPicPr>
        <p:blipFill>
          <a:blip r:embed="rId2"/>
          <a:stretch>
            <a:fillRect/>
          </a:stretch>
        </p:blipFill>
        <p:spPr>
          <a:xfrm>
            <a:off x="0" y="1853754"/>
            <a:ext cx="12142841" cy="3440309"/>
          </a:xfrm>
          <a:prstGeom prst="rect">
            <a:avLst/>
          </a:prstGeom>
        </p:spPr>
      </p:pic>
    </p:spTree>
    <p:extLst>
      <p:ext uri="{BB962C8B-B14F-4D97-AF65-F5344CB8AC3E}">
        <p14:creationId xmlns:p14="http://schemas.microsoft.com/office/powerpoint/2010/main" val="36727979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649823" y="1220981"/>
            <a:ext cx="11206786" cy="3970451"/>
          </a:xfrm>
          <a:prstGeom prst="rect">
            <a:avLst/>
          </a:prstGeom>
        </p:spPr>
      </p:pic>
    </p:spTree>
    <p:extLst>
      <p:ext uri="{BB962C8B-B14F-4D97-AF65-F5344CB8AC3E}">
        <p14:creationId xmlns:p14="http://schemas.microsoft.com/office/powerpoint/2010/main" val="22106967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39081" y="1186405"/>
            <a:ext cx="11584861" cy="3592072"/>
          </a:xfrm>
          <a:prstGeom prst="rect">
            <a:avLst/>
          </a:prstGeom>
        </p:spPr>
      </p:pic>
    </p:spTree>
    <p:extLst>
      <p:ext uri="{BB962C8B-B14F-4D97-AF65-F5344CB8AC3E}">
        <p14:creationId xmlns:p14="http://schemas.microsoft.com/office/powerpoint/2010/main" val="1133660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4361" y="578608"/>
            <a:ext cx="9603275" cy="1049235"/>
          </a:xfrm>
        </p:spPr>
        <p:txBody>
          <a:bodyPr/>
          <a:lstStyle/>
          <a:p>
            <a:pPr algn="ctr"/>
            <a:r>
              <a:rPr lang="en-US" b="1" dirty="0">
                <a:latin typeface="Times New Roman" panose="02020603050405020304" pitchFamily="18" charset="0"/>
                <a:cs typeface="Times New Roman" panose="02020603050405020304" pitchFamily="18" charset="0"/>
              </a:rPr>
              <a:t>Overview</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94362" y="1972087"/>
            <a:ext cx="9603275" cy="3612592"/>
          </a:xfrm>
        </p:spPr>
        <p:txBody>
          <a:bodyPr>
            <a:noAutofit/>
          </a:bodyPr>
          <a:lstStyle/>
          <a:p>
            <a:pPr fontAlgn="base"/>
            <a:r>
              <a:rPr lang="en-US" sz="1800">
                <a:latin typeface="Times New Roman" panose="02020603050405020304" pitchFamily="18" charset="0"/>
                <a:cs typeface="Times New Roman" panose="02020603050405020304" pitchFamily="18" charset="0"/>
              </a:rPr>
              <a:t>Incidence: </a:t>
            </a:r>
          </a:p>
          <a:p>
            <a:pPr fontAlgn="base">
              <a:buFont typeface="Wingdings" panose="05000000000000000000" pitchFamily="2" charset="2"/>
              <a:buChar char="Ø"/>
            </a:pPr>
            <a:r>
              <a:rPr lang="en-US" sz="1800">
                <a:latin typeface="Times New Roman" panose="02020603050405020304" pitchFamily="18" charset="0"/>
                <a:cs typeface="Times New Roman" panose="02020603050405020304" pitchFamily="18" charset="0"/>
              </a:rPr>
              <a:t>     Account for ~50% of hip fractures </a:t>
            </a:r>
          </a:p>
          <a:p>
            <a:pPr fontAlgn="base">
              <a:buFont typeface="Wingdings" panose="05000000000000000000" pitchFamily="2" charset="2"/>
              <a:buChar char="Ø"/>
            </a:pPr>
            <a:r>
              <a:rPr lang="en-US" sz="1800">
                <a:latin typeface="Times New Roman" panose="02020603050405020304" pitchFamily="18" charset="0"/>
                <a:cs typeface="Times New Roman" panose="02020603050405020304" pitchFamily="18" charset="0"/>
              </a:rPr>
              <a:t>     150,000 intertrochanteric fractures per year in US</a:t>
            </a:r>
          </a:p>
          <a:p>
            <a:pPr fontAlgn="base">
              <a:buFont typeface="Wingdings" panose="05000000000000000000" pitchFamily="2" charset="2"/>
              <a:buChar char="Ø"/>
            </a:pPr>
            <a:r>
              <a:rPr lang="en-US" sz="1800">
                <a:latin typeface="Times New Roman" panose="02020603050405020304" pitchFamily="18" charset="0"/>
                <a:cs typeface="Times New Roman" panose="02020603050405020304" pitchFamily="18" charset="0"/>
              </a:rPr>
              <a:t>     500 per 100,000 population per year for elderly female</a:t>
            </a:r>
          </a:p>
          <a:p>
            <a:pPr fontAlgn="base">
              <a:buFont typeface="Wingdings" panose="05000000000000000000" pitchFamily="2" charset="2"/>
              <a:buChar char="Ø"/>
            </a:pPr>
            <a:r>
              <a:rPr lang="en-US" sz="1800">
                <a:latin typeface="Times New Roman" panose="02020603050405020304" pitchFamily="18" charset="0"/>
                <a:cs typeface="Times New Roman" panose="02020603050405020304" pitchFamily="18" charset="0"/>
              </a:rPr>
              <a:t>     200 per 100,000 population per year for elderly male</a:t>
            </a:r>
            <a:endParaRPr lang="en-US" sz="1800"/>
          </a:p>
          <a:p>
            <a:pPr fontAlgn="base"/>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26386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400" b="1" dirty="0">
                <a:latin typeface="Times New Roman" panose="02020603050405020304" pitchFamily="18" charset="0"/>
                <a:cs typeface="Times New Roman" panose="02020603050405020304" pitchFamily="18" charset="0"/>
              </a:rPr>
              <a:t>Management of complex intertrochanteric fractures of the femur in elderly patients – dynamic hip screws or proximal femoral nails or arthroplasty</a:t>
            </a:r>
            <a:r>
              <a:rPr lang="en-US" sz="1400" dirty="0">
                <a:latin typeface="Times New Roman" panose="02020603050405020304" pitchFamily="18" charset="0"/>
                <a:cs typeface="Times New Roman" panose="02020603050405020304" pitchFamily="18" charset="0"/>
              </a:rPr>
              <a:t> (</a:t>
            </a:r>
            <a:r>
              <a:rPr lang="en-US" sz="1200" i="1" dirty="0">
                <a:latin typeface="Times New Roman" panose="02020603050405020304" pitchFamily="18" charset="0"/>
                <a:cs typeface="Times New Roman" panose="02020603050405020304" pitchFamily="18" charset="0"/>
              </a:rPr>
              <a:t>International Journal of Research in </a:t>
            </a:r>
            <a:r>
              <a:rPr lang="en-US" sz="1200" i="1" dirty="0" err="1">
                <a:latin typeface="Times New Roman" panose="02020603050405020304" pitchFamily="18" charset="0"/>
                <a:cs typeface="Times New Roman" panose="02020603050405020304" pitchFamily="18" charset="0"/>
              </a:rPr>
              <a:t>Orthopaedics</a:t>
            </a:r>
            <a:r>
              <a:rPr lang="en-US" sz="1200" i="1" dirty="0">
                <a:latin typeface="Times New Roman" panose="02020603050405020304" pitchFamily="18" charset="0"/>
                <a:cs typeface="Times New Roman" panose="02020603050405020304" pitchFamily="18" charset="0"/>
              </a:rPr>
              <a:t> Hussain N et al. </a:t>
            </a:r>
            <a:r>
              <a:rPr lang="en-US" sz="1200" i="1" dirty="0" err="1">
                <a:latin typeface="Times New Roman" panose="02020603050405020304" pitchFamily="18" charset="0"/>
                <a:cs typeface="Times New Roman" panose="02020603050405020304" pitchFamily="18" charset="0"/>
              </a:rPr>
              <a:t>Int</a:t>
            </a:r>
            <a:r>
              <a:rPr lang="en-US" sz="1200" i="1" dirty="0">
                <a:latin typeface="Times New Roman" panose="02020603050405020304" pitchFamily="18" charset="0"/>
                <a:cs typeface="Times New Roman" panose="02020603050405020304" pitchFamily="18" charset="0"/>
              </a:rPr>
              <a:t> J Res </a:t>
            </a:r>
            <a:r>
              <a:rPr lang="en-US" sz="1200" i="1" dirty="0" err="1">
                <a:latin typeface="Times New Roman" panose="02020603050405020304" pitchFamily="18" charset="0"/>
                <a:cs typeface="Times New Roman" panose="02020603050405020304" pitchFamily="18" charset="0"/>
              </a:rPr>
              <a:t>Orthop</a:t>
            </a:r>
            <a:r>
              <a:rPr lang="en-US" sz="1200" i="1" dirty="0">
                <a:latin typeface="Times New Roman" panose="02020603050405020304" pitchFamily="18" charset="0"/>
                <a:cs typeface="Times New Roman" panose="02020603050405020304" pitchFamily="18" charset="0"/>
              </a:rPr>
              <a:t>. 2017 Jul;3(4):656-660 </a:t>
            </a:r>
            <a:r>
              <a:rPr lang="en-US" sz="1200" i="1" dirty="0">
                <a:latin typeface="Times New Roman" panose="02020603050405020304" pitchFamily="18" charset="0"/>
                <a:cs typeface="Times New Roman" panose="02020603050405020304" pitchFamily="18" charset="0"/>
                <a:hlinkClick r:id="rId2"/>
              </a:rPr>
              <a:t>http://www.ijoro.org</a:t>
            </a:r>
            <a:r>
              <a:rPr lang="en-US" sz="1200" i="1" dirty="0">
                <a:latin typeface="Times New Roman" panose="02020603050405020304" pitchFamily="18" charset="0"/>
                <a:cs typeface="Times New Roman" panose="02020603050405020304" pitchFamily="18" charset="0"/>
              </a:rPr>
              <a:t> )</a:t>
            </a:r>
            <a:br>
              <a:rPr lang="en-US" sz="1200" i="1" dirty="0">
                <a:latin typeface="Times New Roman" panose="02020603050405020304" pitchFamily="18" charset="0"/>
                <a:cs typeface="Times New Roman" panose="02020603050405020304" pitchFamily="18" charset="0"/>
              </a:rPr>
            </a:br>
            <a:br>
              <a:rPr lang="en-US" sz="1400" dirty="0">
                <a:latin typeface="Times New Roman" panose="02020603050405020304" pitchFamily="18" charset="0"/>
                <a:cs typeface="Times New Roman" panose="02020603050405020304" pitchFamily="18" charset="0"/>
              </a:rPr>
            </a:br>
            <a:endParaRPr lang="en-US" sz="14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3"/>
          <a:stretch>
            <a:fillRect/>
          </a:stretch>
        </p:blipFill>
        <p:spPr>
          <a:xfrm>
            <a:off x="-176981" y="1853754"/>
            <a:ext cx="6407144" cy="2702817"/>
          </a:xfrm>
          <a:prstGeom prst="rect">
            <a:avLst/>
          </a:prstGeom>
        </p:spPr>
      </p:pic>
      <p:pic>
        <p:nvPicPr>
          <p:cNvPr id="5" name="Picture 4"/>
          <p:cNvPicPr>
            <a:picLocks noChangeAspect="1"/>
          </p:cNvPicPr>
          <p:nvPr/>
        </p:nvPicPr>
        <p:blipFill>
          <a:blip r:embed="rId4"/>
          <a:stretch>
            <a:fillRect/>
          </a:stretch>
        </p:blipFill>
        <p:spPr>
          <a:xfrm>
            <a:off x="6230163" y="1853754"/>
            <a:ext cx="5903085" cy="2702817"/>
          </a:xfrm>
          <a:prstGeom prst="rect">
            <a:avLst/>
          </a:prstGeom>
        </p:spPr>
      </p:pic>
      <p:sp>
        <p:nvSpPr>
          <p:cNvPr id="6" name="TextBox 5"/>
          <p:cNvSpPr txBox="1"/>
          <p:nvPr/>
        </p:nvSpPr>
        <p:spPr>
          <a:xfrm>
            <a:off x="0" y="4798142"/>
            <a:ext cx="11867535"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The PFN group and bipolar group in our study performed much better in view of union rates, complications, blood</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transfusion and functional outcome based on HHS than the DHS group </a:t>
            </a:r>
            <a:br>
              <a:rPr lang="en-US" dirty="0"/>
            </a:br>
            <a:endParaRPr lang="en-US" dirty="0"/>
          </a:p>
        </p:txBody>
      </p:sp>
    </p:spTree>
    <p:extLst>
      <p:ext uri="{BB962C8B-B14F-4D97-AF65-F5344CB8AC3E}">
        <p14:creationId xmlns:p14="http://schemas.microsoft.com/office/powerpoint/2010/main" val="41760030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1600" dirty="0">
                <a:latin typeface="Times New Roman" panose="02020603050405020304" pitchFamily="18" charset="0"/>
                <a:cs typeface="Times New Roman" panose="02020603050405020304" pitchFamily="18" charset="0"/>
              </a:rPr>
              <a:t>Fracture fixation versus </a:t>
            </a:r>
            <a:r>
              <a:rPr lang="en-US" sz="1600" dirty="0" err="1">
                <a:latin typeface="Times New Roman" panose="02020603050405020304" pitchFamily="18" charset="0"/>
                <a:cs typeface="Times New Roman" panose="02020603050405020304" pitchFamily="18" charset="0"/>
              </a:rPr>
              <a:t>hemiarthroplasty</a:t>
            </a:r>
            <a:r>
              <a:rPr lang="en-US" sz="1600" dirty="0">
                <a:latin typeface="Times New Roman" panose="02020603050405020304" pitchFamily="18" charset="0"/>
                <a:cs typeface="Times New Roman" panose="02020603050405020304" pitchFamily="18" charset="0"/>
              </a:rPr>
              <a:t> for unstable intertrochanteric fractures in elderly patients: A systematic review and network meta-analysis of randomized controlled trials (</a:t>
            </a:r>
            <a:r>
              <a:rPr lang="en-US" sz="1600" i="1" dirty="0" err="1">
                <a:latin typeface="Times New Roman" panose="02020603050405020304" pitchFamily="18" charset="0"/>
                <a:cs typeface="Times New Roman" panose="02020603050405020304" pitchFamily="18" charset="0"/>
              </a:rPr>
              <a:t>Orthopaedics</a:t>
            </a:r>
            <a:r>
              <a:rPr lang="en-US" sz="1600" i="1" dirty="0">
                <a:latin typeface="Times New Roman" panose="02020603050405020304" pitchFamily="18" charset="0"/>
                <a:cs typeface="Times New Roman" panose="02020603050405020304" pitchFamily="18" charset="0"/>
              </a:rPr>
              <a:t> &amp; Traumatology: Surgery &amp; Research  j o </a:t>
            </a:r>
            <a:r>
              <a:rPr lang="en-US" sz="1600" i="1" dirty="0" err="1">
                <a:latin typeface="Times New Roman" panose="02020603050405020304" pitchFamily="18" charset="0"/>
                <a:cs typeface="Times New Roman" panose="02020603050405020304" pitchFamily="18" charset="0"/>
              </a:rPr>
              <a:t>ur</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nal</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homepa</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ge</a:t>
            </a:r>
            <a:r>
              <a:rPr lang="en-US" sz="1600" i="1" dirty="0">
                <a:latin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cs typeface="Times New Roman" panose="02020603050405020304" pitchFamily="18" charset="0"/>
                <a:hlinkClick r:id="rId2"/>
              </a:rPr>
              <a:t>www.elsevier.com </a:t>
            </a:r>
            <a:r>
              <a:rPr lang="en-US" sz="1600" i="1" dirty="0">
                <a:latin typeface="Times New Roman" panose="02020603050405020304" pitchFamily="18" charset="0"/>
                <a:cs typeface="Times New Roman" panose="02020603050405020304" pitchFamily="18" charset="0"/>
              </a:rPr>
              <a:t> 2021)</a:t>
            </a:r>
            <a:br>
              <a:rPr lang="en-US" dirty="0"/>
            </a:br>
            <a:br>
              <a:rPr lang="en-US" dirty="0"/>
            </a:br>
            <a:endParaRPr lang="en-US" dirty="0"/>
          </a:p>
        </p:txBody>
      </p:sp>
      <p:sp>
        <p:nvSpPr>
          <p:cNvPr id="3" name="Content Placeholder 2"/>
          <p:cNvSpPr>
            <a:spLocks noGrp="1"/>
          </p:cNvSpPr>
          <p:nvPr>
            <p:ph idx="1"/>
          </p:nvPr>
        </p:nvSpPr>
        <p:spPr/>
        <p:txBody>
          <a:bodyPr/>
          <a:lstStyle/>
          <a:p>
            <a:r>
              <a:rPr lang="en-US">
                <a:latin typeface="Times New Roman" panose="02020603050405020304" pitchFamily="18" charset="0"/>
                <a:cs typeface="Times New Roman" panose="02020603050405020304" pitchFamily="18" charset="0"/>
              </a:rPr>
              <a:t>	</a:t>
            </a:r>
            <a:r>
              <a:rPr lang="en-US" sz="2400" b="1">
                <a:latin typeface="Times New Roman" panose="02020603050405020304" pitchFamily="18" charset="0"/>
                <a:cs typeface="Times New Roman" panose="02020603050405020304" pitchFamily="18" charset="0"/>
              </a:rPr>
              <a:t>Conclusion</a:t>
            </a:r>
            <a:endParaRPr lang="en-US" sz="2400" b="1" dirty="0">
              <a:latin typeface="Times New Roman" panose="02020603050405020304" pitchFamily="18" charset="0"/>
              <a:cs typeface="Times New Roman" panose="02020603050405020304" pitchFamily="18" charset="0"/>
            </a:endParaRPr>
          </a:p>
          <a:p>
            <a:r>
              <a:rPr lang="en-US">
                <a:solidFill>
                  <a:srgbClr val="FF0000"/>
                </a:solidFill>
                <a:latin typeface="Times New Roman" panose="02020603050405020304" pitchFamily="18" charset="0"/>
                <a:cs typeface="Times New Roman" panose="02020603050405020304" pitchFamily="18" charset="0"/>
              </a:rPr>
              <a:t>We found that, in terms of the unstable ITF model, studies suggest that BHA may be the best performing strategy in terms of reducing the risk of surgical failure, reoperation, and HHS by comparison. with PFN and DHS for 6 months after operation.</a:t>
            </a:r>
            <a:endParaRPr lang="en-US"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7122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r>
              <a:rPr lang="en-US" sz="6000" b="1" dirty="0">
                <a:latin typeface="Arial" panose="020B0604020202020204" pitchFamily="34" charset="0"/>
              </a:rPr>
              <a:t>THANK YOU</a:t>
            </a:r>
            <a:endParaRPr lang="en-US" sz="6000" dirty="0"/>
          </a:p>
        </p:txBody>
      </p:sp>
    </p:spTree>
    <p:extLst>
      <p:ext uri="{BB962C8B-B14F-4D97-AF65-F5344CB8AC3E}">
        <p14:creationId xmlns:p14="http://schemas.microsoft.com/office/powerpoint/2010/main" val="1003038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ANATOMY</a:t>
            </a:r>
          </a:p>
        </p:txBody>
      </p:sp>
      <p:sp>
        <p:nvSpPr>
          <p:cNvPr id="3" name="Content Placeholder 2"/>
          <p:cNvSpPr>
            <a:spLocks noGrp="1"/>
          </p:cNvSpPr>
          <p:nvPr>
            <p:ph sz="half" idx="1"/>
          </p:nvPr>
        </p:nvSpPr>
        <p:spPr>
          <a:xfrm>
            <a:off x="1447331" y="2010878"/>
            <a:ext cx="5895578" cy="3448595"/>
          </a:xfrm>
        </p:spPr>
        <p:txBody>
          <a:bodyPr>
            <a:normAutofit/>
          </a:bodyPr>
          <a:lstStyle/>
          <a:p>
            <a:r>
              <a:rPr lang="en-US" sz="1800" dirty="0">
                <a:latin typeface="Times New Roman" panose="02020603050405020304" pitchFamily="18" charset="0"/>
                <a:cs typeface="Times New Roman" panose="02020603050405020304" pitchFamily="18" charset="0"/>
              </a:rPr>
              <a:t>“Intertrochanteric” means “</a:t>
            </a:r>
            <a:r>
              <a:rPr lang="en-US" sz="1800" b="1" dirty="0">
                <a:latin typeface="Times New Roman" panose="02020603050405020304" pitchFamily="18" charset="0"/>
                <a:cs typeface="Times New Roman" panose="02020603050405020304" pitchFamily="18" charset="0"/>
              </a:rPr>
              <a:t>between the trochanters</a:t>
            </a:r>
            <a:r>
              <a:rPr lang="en-US" sz="1800" dirty="0">
                <a:latin typeface="Times New Roman" panose="02020603050405020304" pitchFamily="18" charset="0"/>
                <a:cs typeface="Times New Roman" panose="02020603050405020304" pitchFamily="18" charset="0"/>
              </a:rPr>
              <a:t>,” which are bony protrusions on the femur (thighbone). They're the points where the muscles of the thigh and hip attach. There are two trochanters in the body: the greater trochanter and the lesser trochanter.</a:t>
            </a:r>
          </a:p>
          <a:p>
            <a:r>
              <a:rPr lang="en-US" sz="1800" dirty="0">
                <a:latin typeface="Times New Roman" panose="02020603050405020304" pitchFamily="18" charset="0"/>
                <a:cs typeface="Times New Roman" panose="02020603050405020304" pitchFamily="18" charset="0"/>
              </a:rPr>
              <a:t>Intertrochanteric fractures are </a:t>
            </a:r>
            <a:r>
              <a:rPr lang="en-US" sz="1800" b="1" dirty="0">
                <a:latin typeface="Times New Roman" panose="02020603050405020304" pitchFamily="18" charset="0"/>
                <a:cs typeface="Times New Roman" panose="02020603050405020304" pitchFamily="18" charset="0"/>
              </a:rPr>
              <a:t>breaks of the femur between the greater and the lesser trochanters and </a:t>
            </a:r>
            <a:r>
              <a:rPr lang="en-US" sz="1800" b="1" dirty="0" err="1">
                <a:latin typeface="Times New Roman" panose="02020603050405020304" pitchFamily="18" charset="0"/>
                <a:cs typeface="Times New Roman" panose="02020603050405020304" pitchFamily="18" charset="0"/>
              </a:rPr>
              <a:t>Subtrochanreric</a:t>
            </a:r>
            <a:endParaRPr lang="en-US" sz="1800" dirty="0">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42909" y="1864194"/>
            <a:ext cx="3711943" cy="4134454"/>
          </a:xfrm>
        </p:spPr>
      </p:pic>
    </p:spTree>
    <p:extLst>
      <p:ext uri="{BB962C8B-B14F-4D97-AF65-F5344CB8AC3E}">
        <p14:creationId xmlns:p14="http://schemas.microsoft.com/office/powerpoint/2010/main" val="810312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8" y="453537"/>
            <a:ext cx="9603275" cy="1049235"/>
          </a:xfrm>
        </p:spPr>
        <p:txBody>
          <a:bodyPr/>
          <a:lstStyle/>
          <a:p>
            <a:r>
              <a:rPr lang="en-US" b="1" dirty="0">
                <a:latin typeface="Times New Roman" panose="02020603050405020304" pitchFamily="18" charset="0"/>
                <a:cs typeface="Times New Roman" panose="02020603050405020304" pitchFamily="18" charset="0"/>
              </a:rPr>
              <a:t>Symptoms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451579" y="1828800"/>
            <a:ext cx="9603275" cy="3637545"/>
          </a:xfrm>
        </p:spPr>
        <p:txBody>
          <a:bodyPr>
            <a:noAutofit/>
          </a:bodyPr>
          <a:lstStyle/>
          <a:p>
            <a:r>
              <a:rPr lang="en-US" sz="1800">
                <a:latin typeface="Times New Roman" panose="02020603050405020304" pitchFamily="18" charset="0"/>
                <a:cs typeface="Times New Roman" panose="02020603050405020304" pitchFamily="18" charset="0"/>
              </a:rPr>
              <a:t>The most common symptoms of intertrochanteric fractures include:</a:t>
            </a:r>
          </a:p>
          <a:p>
            <a:r>
              <a:rPr lang="en-US" sz="1800">
                <a:latin typeface="Times New Roman" panose="02020603050405020304" pitchFamily="18" charset="0"/>
                <a:cs typeface="Times New Roman" panose="02020603050405020304" pitchFamily="18" charset="0"/>
              </a:rPr>
              <a:t>Severe pain in the hip</a:t>
            </a:r>
          </a:p>
          <a:p>
            <a:r>
              <a:rPr lang="en-US" sz="1800">
                <a:latin typeface="Times New Roman" panose="02020603050405020304" pitchFamily="18" charset="0"/>
                <a:cs typeface="Times New Roman" panose="02020603050405020304" pitchFamily="18" charset="0"/>
              </a:rPr>
              <a:t>Not being able to put weight on the injured side’s leg</a:t>
            </a:r>
          </a:p>
          <a:p>
            <a:r>
              <a:rPr lang="en-US" sz="1800">
                <a:latin typeface="Times New Roman" panose="02020603050405020304" pitchFamily="18" charset="0"/>
                <a:cs typeface="Times New Roman" panose="02020603050405020304" pitchFamily="18" charset="0"/>
              </a:rPr>
              <a:t>Not being able to move or stand up after a fall</a:t>
            </a:r>
          </a:p>
          <a:p>
            <a:r>
              <a:rPr lang="en-US" sz="1800">
                <a:latin typeface="Times New Roman" panose="02020603050405020304" pitchFamily="18" charset="0"/>
                <a:cs typeface="Times New Roman" panose="02020603050405020304" pitchFamily="18" charset="0"/>
              </a:rPr>
              <a:t>Bruising and swelling around the hip</a:t>
            </a:r>
          </a:p>
          <a:p>
            <a:r>
              <a:rPr lang="en-US" sz="1800">
                <a:latin typeface="Times New Roman" panose="02020603050405020304" pitchFamily="18" charset="0"/>
                <a:cs typeface="Times New Roman" panose="02020603050405020304" pitchFamily="18" charset="0"/>
              </a:rPr>
              <a:t>Stiffness and pain in the leg of the injured side</a:t>
            </a:r>
          </a:p>
          <a:p>
            <a:r>
              <a:rPr lang="en-US" sz="1800">
                <a:latin typeface="Times New Roman" panose="02020603050405020304" pitchFamily="18" charset="0"/>
                <a:cs typeface="Times New Roman" panose="02020603050405020304" pitchFamily="18" charset="0"/>
              </a:rPr>
              <a:t>Having a leg in an unnatural position or turned to the injured side</a:t>
            </a:r>
            <a:br>
              <a:rPr lang="en-US" sz="1800" dirty="0">
                <a:latin typeface="Times New Roman" panose="02020603050405020304" pitchFamily="18" charset="0"/>
                <a:cs typeface="Times New Roman" panose="02020603050405020304" pitchFamily="18" charset="0"/>
              </a:rPr>
            </a:b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5501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The risk factors for intertrochanteric fractures include:</a:t>
            </a:r>
          </a:p>
        </p:txBody>
      </p:sp>
      <p:sp>
        <p:nvSpPr>
          <p:cNvPr id="3" name="Content Placeholder 2"/>
          <p:cNvSpPr>
            <a:spLocks noGrp="1"/>
          </p:cNvSpPr>
          <p:nvPr>
            <p:ph idx="1"/>
          </p:nvPr>
        </p:nvSpPr>
        <p:spPr/>
        <p:txBody>
          <a:bodyPr/>
          <a:lstStyle/>
          <a:p>
            <a:r>
              <a:rPr lang="en-US">
                <a:latin typeface="Times New Roman" panose="02020603050405020304" pitchFamily="18" charset="0"/>
                <a:cs typeface="Times New Roman" panose="02020603050405020304" pitchFamily="18" charset="0"/>
              </a:rPr>
              <a:t>Being female</a:t>
            </a:r>
          </a:p>
          <a:p>
            <a:r>
              <a:rPr lang="en-US">
                <a:latin typeface="Times New Roman" panose="02020603050405020304" pitchFamily="18" charset="0"/>
                <a:cs typeface="Times New Roman" panose="02020603050405020304" pitchFamily="18" charset="0"/>
              </a:rPr>
              <a:t>Being older than 60</a:t>
            </a:r>
          </a:p>
          <a:p>
            <a:r>
              <a:rPr lang="en-US">
                <a:latin typeface="Times New Roman" panose="02020603050405020304" pitchFamily="18" charset="0"/>
                <a:cs typeface="Times New Roman" panose="02020603050405020304" pitchFamily="18" charset="0"/>
              </a:rPr>
              <a:t>Having a history of falls</a:t>
            </a:r>
          </a:p>
          <a:p>
            <a:r>
              <a:rPr lang="en-US">
                <a:latin typeface="Times New Roman" panose="02020603050405020304" pitchFamily="18" charset="0"/>
                <a:cs typeface="Times New Roman" panose="02020603050405020304" pitchFamily="18" charset="0"/>
              </a:rPr>
              <a:t>Having </a:t>
            </a:r>
            <a:r>
              <a:rPr lang="en-US">
                <a:latin typeface="Times New Roman" panose="02020603050405020304" pitchFamily="18" charset="0"/>
                <a:cs typeface="Times New Roman" panose="02020603050405020304" pitchFamily="18" charset="0"/>
                <a:hlinkClick r:id="rId2"/>
              </a:rPr>
              <a:t>osteoporosis</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Having a history of </a:t>
            </a:r>
            <a:r>
              <a:rPr lang="en-US">
                <a:latin typeface="Times New Roman" panose="02020603050405020304" pitchFamily="18" charset="0"/>
                <a:cs typeface="Times New Roman" panose="02020603050405020304" pitchFamily="18" charset="0"/>
                <a:hlinkClick r:id="rId3"/>
              </a:rPr>
              <a:t>other bone problems</a:t>
            </a:r>
            <a:r>
              <a:rPr lang="en-US">
                <a:latin typeface="Times New Roman" panose="02020603050405020304" pitchFamily="18" charset="0"/>
                <a:cs typeface="Times New Roman" panose="02020603050405020304" pitchFamily="18" charset="0"/>
              </a:rPr>
              <a:t> or fractures</a:t>
            </a:r>
          </a:p>
          <a:p>
            <a:r>
              <a:rPr lang="en-US">
                <a:latin typeface="Times New Roman" panose="02020603050405020304" pitchFamily="18" charset="0"/>
                <a:cs typeface="Times New Roman" panose="02020603050405020304" pitchFamily="18" charset="0"/>
              </a:rPr>
              <a:t>Having </a:t>
            </a:r>
            <a:r>
              <a:rPr lang="en-US">
                <a:latin typeface="Times New Roman" panose="02020603050405020304" pitchFamily="18" charset="0"/>
                <a:cs typeface="Times New Roman" panose="02020603050405020304" pitchFamily="18" charset="0"/>
                <a:hlinkClick r:id="rId4"/>
              </a:rPr>
              <a:t>low bone density and low muscle mass</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Having problems with walking or balance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6520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Times New Roman" panose="02020603050405020304" pitchFamily="18" charset="0"/>
                <a:cs typeface="Times New Roman" panose="02020603050405020304" pitchFamily="18" charset="0"/>
              </a:rPr>
              <a:t>diagnose</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451580" y="2015732"/>
            <a:ext cx="4432854" cy="3450613"/>
          </a:xfrm>
        </p:spPr>
        <p:txBody>
          <a:bodyPr>
            <a:normAutofit/>
          </a:bodyPr>
          <a:lstStyle/>
          <a:p>
            <a:r>
              <a:rPr lang="en-US">
                <a:solidFill>
                  <a:srgbClr val="FF0000"/>
                </a:solidFill>
                <a:latin typeface="Times New Roman" panose="02020603050405020304" pitchFamily="18" charset="0"/>
                <a:cs typeface="Times New Roman" panose="02020603050405020304" pitchFamily="18" charset="0"/>
              </a:rPr>
              <a:t>Most cases are diagnosed by x-ray and physical exam and medical history</a:t>
            </a:r>
          </a:p>
          <a:p>
            <a:r>
              <a:rPr lang="en-US">
                <a:solidFill>
                  <a:srgbClr val="FF0000"/>
                </a:solidFill>
                <a:latin typeface="Times New Roman" panose="02020603050405020304" pitchFamily="18" charset="0"/>
                <a:cs typeface="Times New Roman" panose="02020603050405020304" pitchFamily="18" charset="0"/>
              </a:rPr>
              <a:t>In addition, MRI and bone scan is also diagnostic tools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8222" y="0"/>
            <a:ext cx="6106614" cy="6135329"/>
          </a:xfrm>
          <a:prstGeom prst="rect">
            <a:avLst/>
          </a:prstGeom>
        </p:spPr>
      </p:pic>
    </p:spTree>
    <p:extLst>
      <p:ext uri="{BB962C8B-B14F-4D97-AF65-F5344CB8AC3E}">
        <p14:creationId xmlns:p14="http://schemas.microsoft.com/office/powerpoint/2010/main" val="1306293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CLASSIFICATION</a:t>
            </a:r>
            <a:r>
              <a:rPr lang="en-US" dirty="0">
                <a:latin typeface="Times New Roman" panose="02020603050405020304" pitchFamily="18" charset="0"/>
                <a:cs typeface="Times New Roman" panose="02020603050405020304" pitchFamily="18" charset="0"/>
              </a:rPr>
              <a:t>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1447331" y="1864194"/>
            <a:ext cx="4645152" cy="4221974"/>
          </a:xfrm>
        </p:spPr>
        <p:txBody>
          <a:bodyPr>
            <a:normAutofit fontScale="40000" lnSpcReduction="20000"/>
          </a:bodyPr>
          <a:lstStyle/>
          <a:p>
            <a:r>
              <a:rPr lang="en-US" sz="4000" dirty="0">
                <a:latin typeface="Times New Roman" panose="02020603050405020304" pitchFamily="18" charset="0"/>
                <a:cs typeface="Times New Roman" panose="02020603050405020304" pitchFamily="18" charset="0"/>
              </a:rPr>
              <a:t>Boyd and Griffin initially described four </a:t>
            </a:r>
            <a:r>
              <a:rPr lang="en-US" sz="4000">
                <a:latin typeface="Times New Roman" panose="02020603050405020304" pitchFamily="18" charset="0"/>
                <a:cs typeface="Times New Roman" panose="02020603050405020304" pitchFamily="18" charset="0"/>
              </a:rPr>
              <a:t>types of pertrochanteric </a:t>
            </a:r>
            <a:r>
              <a:rPr lang="en-US" sz="4000" dirty="0">
                <a:latin typeface="Times New Roman" panose="02020603050405020304" pitchFamily="18" charset="0"/>
                <a:cs typeface="Times New Roman" panose="02020603050405020304" pitchFamily="18" charset="0"/>
              </a:rPr>
              <a:t>femoral fractures </a:t>
            </a:r>
            <a:r>
              <a:rPr lang="en-US" sz="4000">
                <a:latin typeface="Times New Roman" panose="02020603050405020304" pitchFamily="18" charset="0"/>
                <a:cs typeface="Times New Roman" panose="02020603050405020304" pitchFamily="18" charset="0"/>
              </a:rPr>
              <a:t>in 1949 (Fig.55.24):</a:t>
            </a:r>
          </a:p>
          <a:p>
            <a:r>
              <a:rPr lang="en-US" sz="4000">
                <a:latin typeface="Times New Roman" panose="02020603050405020304" pitchFamily="18" charset="0"/>
                <a:cs typeface="Times New Roman" panose="02020603050405020304" pitchFamily="18" charset="0"/>
              </a:rPr>
              <a:t>Type </a:t>
            </a:r>
            <a:r>
              <a:rPr lang="en-US" sz="4000" dirty="0">
                <a:latin typeface="Times New Roman" panose="02020603050405020304" pitchFamily="18" charset="0"/>
                <a:cs typeface="Times New Roman" panose="02020603050405020304" pitchFamily="18" charset="0"/>
              </a:rPr>
              <a:t>1: Fractures that extend </a:t>
            </a:r>
            <a:r>
              <a:rPr lang="en-US" sz="4000">
                <a:latin typeface="Times New Roman" panose="02020603050405020304" pitchFamily="18" charset="0"/>
                <a:cs typeface="Times New Roman" panose="02020603050405020304" pitchFamily="18" charset="0"/>
              </a:rPr>
              <a:t>along the intertrochanteric </a:t>
            </a:r>
            <a:r>
              <a:rPr lang="en-US" sz="4000" dirty="0">
                <a:latin typeface="Times New Roman" panose="02020603050405020304" pitchFamily="18" charset="0"/>
                <a:cs typeface="Times New Roman" panose="02020603050405020304" pitchFamily="18" charset="0"/>
              </a:rPr>
              <a:t>line </a:t>
            </a:r>
          </a:p>
          <a:p>
            <a:r>
              <a:rPr lang="en-US" sz="4000" dirty="0">
                <a:latin typeface="Times New Roman" panose="02020603050405020304" pitchFamily="18" charset="0"/>
                <a:cs typeface="Times New Roman" panose="02020603050405020304" pitchFamily="18" charset="0"/>
              </a:rPr>
              <a:t>Type 2: Comminuted fractures with </a:t>
            </a:r>
            <a:r>
              <a:rPr lang="en-US" sz="4000">
                <a:latin typeface="Times New Roman" panose="02020603050405020304" pitchFamily="18" charset="0"/>
                <a:cs typeface="Times New Roman" panose="02020603050405020304" pitchFamily="18" charset="0"/>
              </a:rPr>
              <a:t>the main fracture line </a:t>
            </a:r>
            <a:r>
              <a:rPr lang="en-US" sz="4000" dirty="0">
                <a:latin typeface="Times New Roman" panose="02020603050405020304" pitchFamily="18" charset="0"/>
                <a:cs typeface="Times New Roman" panose="02020603050405020304" pitchFamily="18" charset="0"/>
              </a:rPr>
              <a:t>along the intertrochanteric </a:t>
            </a:r>
            <a:r>
              <a:rPr lang="en-US" sz="4000">
                <a:latin typeface="Times New Roman" panose="02020603050405020304" pitchFamily="18" charset="0"/>
                <a:cs typeface="Times New Roman" panose="02020603050405020304" pitchFamily="18" charset="0"/>
              </a:rPr>
              <a:t>line but with multiple secondary </a:t>
            </a:r>
            <a:r>
              <a:rPr lang="en-US" sz="4000" dirty="0">
                <a:latin typeface="Times New Roman" panose="02020603050405020304" pitchFamily="18" charset="0"/>
                <a:cs typeface="Times New Roman" panose="02020603050405020304" pitchFamily="18" charset="0"/>
              </a:rPr>
              <a:t>fracture lines (</a:t>
            </a:r>
            <a:r>
              <a:rPr lang="en-US" sz="4000">
                <a:latin typeface="Times New Roman" panose="02020603050405020304" pitchFamily="18" charset="0"/>
                <a:cs typeface="Times New Roman" panose="02020603050405020304" pitchFamily="18" charset="0"/>
              </a:rPr>
              <a:t>may include coronal </a:t>
            </a:r>
            <a:r>
              <a:rPr lang="en-US" sz="4000" dirty="0">
                <a:latin typeface="Times New Roman" panose="02020603050405020304" pitchFamily="18" charset="0"/>
                <a:cs typeface="Times New Roman" panose="02020603050405020304" pitchFamily="18" charset="0"/>
              </a:rPr>
              <a:t>fracture line seen on lateral </a:t>
            </a:r>
            <a:r>
              <a:rPr lang="en-US" sz="4000">
                <a:latin typeface="Times New Roman" panose="02020603050405020304" pitchFamily="18" charset="0"/>
                <a:cs typeface="Times New Roman" panose="02020603050405020304" pitchFamily="18" charset="0"/>
              </a:rPr>
              <a:t>view) </a:t>
            </a:r>
          </a:p>
          <a:p>
            <a:r>
              <a:rPr lang="en-US" sz="4000">
                <a:latin typeface="Times New Roman" panose="02020603050405020304" pitchFamily="18" charset="0"/>
                <a:cs typeface="Times New Roman" panose="02020603050405020304" pitchFamily="18" charset="0"/>
              </a:rPr>
              <a:t>Type </a:t>
            </a:r>
            <a:r>
              <a:rPr lang="en-US" sz="4000" dirty="0">
                <a:latin typeface="Times New Roman" panose="02020603050405020304" pitchFamily="18" charset="0"/>
                <a:cs typeface="Times New Roman" panose="02020603050405020304" pitchFamily="18" charset="0"/>
              </a:rPr>
              <a:t>3: Fractures that extend to or are distal </a:t>
            </a:r>
            <a:r>
              <a:rPr lang="en-US" sz="4000">
                <a:latin typeface="Times New Roman" panose="02020603050405020304" pitchFamily="18" charset="0"/>
                <a:cs typeface="Times New Roman" panose="02020603050405020304" pitchFamily="18" charset="0"/>
              </a:rPr>
              <a:t>to the lesser trochanter</a:t>
            </a:r>
            <a:endParaRPr lang="en-US" sz="4000" dirty="0">
              <a:latin typeface="Times New Roman" panose="02020603050405020304" pitchFamily="18" charset="0"/>
              <a:cs typeface="Times New Roman" panose="02020603050405020304" pitchFamily="18" charset="0"/>
            </a:endParaRPr>
          </a:p>
          <a:p>
            <a:r>
              <a:rPr lang="en-US" sz="4000">
                <a:latin typeface="Times New Roman" panose="02020603050405020304" pitchFamily="18" charset="0"/>
                <a:cs typeface="Times New Roman" panose="02020603050405020304" pitchFamily="18" charset="0"/>
              </a:rPr>
              <a:t>Type </a:t>
            </a:r>
            <a:r>
              <a:rPr lang="en-US" sz="4000" dirty="0">
                <a:latin typeface="Times New Roman" panose="02020603050405020304" pitchFamily="18" charset="0"/>
                <a:cs typeface="Times New Roman" panose="02020603050405020304" pitchFamily="18" charset="0"/>
              </a:rPr>
              <a:t>4: Fractures of the trochanteric region and proximal shaft with fractures in at least two planes </a:t>
            </a:r>
            <a:br>
              <a:rPr lang="en-US" sz="4000" dirty="0">
                <a:latin typeface="Times New Roman" panose="02020603050405020304" pitchFamily="18" charset="0"/>
                <a:cs typeface="Times New Roman" panose="02020603050405020304" pitchFamily="18" charset="0"/>
              </a:rPr>
            </a:br>
            <a:br>
              <a:rPr lang="en-US" dirty="0"/>
            </a:br>
            <a:endParaRPr lang="en-US" dirty="0"/>
          </a:p>
        </p:txBody>
      </p:sp>
      <p:pic>
        <p:nvPicPr>
          <p:cNvPr id="5" name="Content Placeholder 4"/>
          <p:cNvPicPr>
            <a:picLocks noGrp="1" noChangeAspect="1"/>
          </p:cNvPicPr>
          <p:nvPr>
            <p:ph sz="half" idx="2"/>
          </p:nvPr>
        </p:nvPicPr>
        <p:blipFill>
          <a:blip r:embed="rId2"/>
          <a:stretch>
            <a:fillRect/>
          </a:stretch>
        </p:blipFill>
        <p:spPr>
          <a:xfrm>
            <a:off x="6558116" y="1864194"/>
            <a:ext cx="4283348" cy="4910683"/>
          </a:xfrm>
          <a:prstGeom prst="rect">
            <a:avLst/>
          </a:prstGeom>
        </p:spPr>
      </p:pic>
    </p:spTree>
    <p:extLst>
      <p:ext uri="{BB962C8B-B14F-4D97-AF65-F5344CB8AC3E}">
        <p14:creationId xmlns:p14="http://schemas.microsoft.com/office/powerpoint/2010/main" val="4130098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CLASSIFICATION</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p:txBody>
          <a:bodyPr>
            <a:normAutofit fontScale="85000" lnSpcReduction="10000"/>
          </a:bodyPr>
          <a:lstStyle/>
          <a:p>
            <a:r>
              <a:rPr lang="en-US" sz="2200" dirty="0">
                <a:latin typeface="Times New Roman" panose="02020603050405020304" pitchFamily="18" charset="0"/>
                <a:cs typeface="Times New Roman" panose="02020603050405020304" pitchFamily="18" charset="0"/>
              </a:rPr>
              <a:t>AO/OTA classification (Fig.</a:t>
            </a:r>
            <a:r>
              <a:rPr lang="en-US" sz="2200">
                <a:latin typeface="Times New Roman" panose="02020603050405020304" pitchFamily="18" charset="0"/>
                <a:cs typeface="Times New Roman" panose="02020603050405020304" pitchFamily="18" charset="0"/>
              </a:rPr>
              <a:t>55.25):</a:t>
            </a:r>
            <a:endParaRPr lang="en-US" sz="2200" dirty="0">
              <a:latin typeface="Times New Roman" panose="02020603050405020304" pitchFamily="18" charset="0"/>
              <a:cs typeface="Times New Roman" panose="02020603050405020304" pitchFamily="18" charset="0"/>
            </a:endParaRPr>
          </a:p>
          <a:p>
            <a:r>
              <a:rPr lang="en-US" sz="2200">
                <a:latin typeface="Times New Roman" panose="02020603050405020304" pitchFamily="18" charset="0"/>
                <a:cs typeface="Times New Roman" panose="02020603050405020304" pitchFamily="18" charset="0"/>
              </a:rPr>
              <a:t>A1</a:t>
            </a:r>
            <a:r>
              <a:rPr lang="en-US" sz="2200" dirty="0">
                <a:latin typeface="Times New Roman" panose="02020603050405020304" pitchFamily="18" charset="0"/>
                <a:cs typeface="Times New Roman" panose="02020603050405020304" pitchFamily="18" charset="0"/>
              </a:rPr>
              <a:t>: Fractures are not comminuted (single </a:t>
            </a:r>
            <a:r>
              <a:rPr lang="en-US" sz="2200">
                <a:latin typeface="Times New Roman" panose="02020603050405020304" pitchFamily="18" charset="0"/>
                <a:cs typeface="Times New Roman" panose="02020603050405020304" pitchFamily="18" charset="0"/>
              </a:rPr>
              <a:t>fracture line extending medially).</a:t>
            </a:r>
          </a:p>
          <a:p>
            <a:r>
              <a:rPr lang="en-US" sz="2200">
                <a:latin typeface="Times New Roman" panose="02020603050405020304" pitchFamily="18" charset="0"/>
                <a:cs typeface="Times New Roman" panose="02020603050405020304" pitchFamily="18" charset="0"/>
              </a:rPr>
              <a:t>A2</a:t>
            </a:r>
            <a:r>
              <a:rPr lang="en-US" sz="2200" dirty="0">
                <a:latin typeface="Times New Roman" panose="02020603050405020304" pitchFamily="18" charset="0"/>
                <a:cs typeface="Times New Roman" panose="02020603050405020304" pitchFamily="18" charset="0"/>
              </a:rPr>
              <a:t>: Fractures </a:t>
            </a:r>
            <a:r>
              <a:rPr lang="en-US" sz="2200">
                <a:latin typeface="Times New Roman" panose="02020603050405020304" pitchFamily="18" charset="0"/>
                <a:cs typeface="Times New Roman" panose="02020603050405020304" pitchFamily="18" charset="0"/>
              </a:rPr>
              <a:t>have increasing comminution (separate lesser </a:t>
            </a:r>
            <a:r>
              <a:rPr lang="en-US" sz="2200" dirty="0">
                <a:latin typeface="Times New Roman" panose="02020603050405020304" pitchFamily="18" charset="0"/>
                <a:cs typeface="Times New Roman" panose="02020603050405020304" pitchFamily="18" charset="0"/>
              </a:rPr>
              <a:t>trochanteric </a:t>
            </a:r>
            <a:r>
              <a:rPr lang="en-US" sz="2200">
                <a:latin typeface="Times New Roman" panose="02020603050405020304" pitchFamily="18" charset="0"/>
                <a:cs typeface="Times New Roman" panose="02020603050405020304" pitchFamily="18" charset="0"/>
              </a:rPr>
              <a:t>fragment).</a:t>
            </a:r>
          </a:p>
          <a:p>
            <a:r>
              <a:rPr lang="en-US" sz="2200">
                <a:latin typeface="Times New Roman" panose="02020603050405020304" pitchFamily="18" charset="0"/>
                <a:cs typeface="Times New Roman" panose="02020603050405020304" pitchFamily="18" charset="0"/>
              </a:rPr>
              <a:t>A3</a:t>
            </a:r>
            <a:r>
              <a:rPr lang="en-US" sz="2200" dirty="0">
                <a:latin typeface="Times New Roman" panose="02020603050405020304" pitchFamily="18" charset="0"/>
                <a:cs typeface="Times New Roman" panose="02020603050405020304" pitchFamily="18" charset="0"/>
              </a:rPr>
              <a:t>: Fractures include reverse </a:t>
            </a:r>
            <a:r>
              <a:rPr lang="en-US" sz="2200">
                <a:latin typeface="Times New Roman" panose="02020603050405020304" pitchFamily="18" charset="0"/>
                <a:cs typeface="Times New Roman" panose="02020603050405020304" pitchFamily="18" charset="0"/>
              </a:rPr>
              <a:t>obliquity, transverse, or subtrochanteric </a:t>
            </a:r>
            <a:r>
              <a:rPr lang="en-US" sz="2200" dirty="0">
                <a:latin typeface="Times New Roman" panose="02020603050405020304" pitchFamily="18" charset="0"/>
                <a:cs typeface="Times New Roman" panose="02020603050405020304" pitchFamily="18" charset="0"/>
              </a:rPr>
              <a:t>extension patterns.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sz="half" idx="2"/>
          </p:nvPr>
        </p:nvPicPr>
        <p:blipFill>
          <a:blip r:embed="rId2"/>
          <a:stretch>
            <a:fillRect/>
          </a:stretch>
        </p:blipFill>
        <p:spPr>
          <a:xfrm>
            <a:off x="6431501" y="1816766"/>
            <a:ext cx="4216834" cy="5041234"/>
          </a:xfrm>
          <a:prstGeom prst="rect">
            <a:avLst/>
          </a:prstGeom>
        </p:spPr>
      </p:pic>
    </p:spTree>
    <p:extLst>
      <p:ext uri="{BB962C8B-B14F-4D97-AF65-F5344CB8AC3E}">
        <p14:creationId xmlns:p14="http://schemas.microsoft.com/office/powerpoint/2010/main" val="3488929314"/>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TM10001114[[fn=Gallery]]</Template>
  <TotalTime>937</TotalTime>
  <Words>901</Words>
  <Application>Microsoft Office PowerPoint</Application>
  <PresentationFormat>Widescreen</PresentationFormat>
  <Paragraphs>69</Paragraphs>
  <Slides>32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Gill Sans MT</vt:lpstr>
      <vt:lpstr>Times New Roman</vt:lpstr>
      <vt:lpstr>Wingdings</vt:lpstr>
      <vt:lpstr>Gallery</vt:lpstr>
      <vt:lpstr>intertrochanteric fracture</vt:lpstr>
      <vt:lpstr>Overview</vt:lpstr>
      <vt:lpstr>Overview</vt:lpstr>
      <vt:lpstr>ANATOMY</vt:lpstr>
      <vt:lpstr>Symptoms</vt:lpstr>
      <vt:lpstr>The risk factors for intertrochanteric fractures include:</vt:lpstr>
      <vt:lpstr>diagnose</vt:lpstr>
      <vt:lpstr>CLASSIFICATION  </vt:lpstr>
      <vt:lpstr>CLASSIFICATION</vt:lpstr>
      <vt:lpstr>Treatment options</vt:lpstr>
      <vt:lpstr>surgery</vt:lpstr>
      <vt:lpstr>PowerPoint Presentation</vt:lpstr>
      <vt:lpstr>locking plate,  vis</vt:lpstr>
      <vt:lpstr>PowerPoint Presentation</vt:lpstr>
      <vt:lpstr>dynamic hip screw (DHS)</vt:lpstr>
      <vt:lpstr>PowerPoint Presentation</vt:lpstr>
      <vt:lpstr>PowerPoint Presentation</vt:lpstr>
      <vt:lpstr>PowerPoint Presentation</vt:lpstr>
      <vt:lpstr>proximal femoral nail (PFN)</vt:lpstr>
      <vt:lpstr>PowerPoint Presentation</vt:lpstr>
      <vt:lpstr>PowerPoint Presentation</vt:lpstr>
      <vt:lpstr>PowerPoint Presentation</vt:lpstr>
      <vt:lpstr>bipolar hemiarthroplasty (BHA)</vt:lpstr>
      <vt:lpstr>PowerPoint Presentation</vt:lpstr>
      <vt:lpstr>PowerPoint Presentation</vt:lpstr>
      <vt:lpstr>PowerPoint Presentation</vt:lpstr>
      <vt:lpstr>Results (The effectiveness of primary bipolar arthroplasty in treatment of unstable intertrochanteric fractures in elderly patients , North American Journal of Medical Sciences 2010 December )  </vt:lpstr>
      <vt:lpstr>PowerPoint Presentation</vt:lpstr>
      <vt:lpstr>PowerPoint Presentation</vt:lpstr>
      <vt:lpstr>Management of complex intertrochanteric fractures of the femur in elderly patients – dynamic hip screws or proximal femoral nails or arthroplasty (International Journal of Research in Orthopaedics Hussain N et al. Int J Res Orthop. 2017 Jul;3(4):656-660 http://www.ijoro.org )  </vt:lpstr>
      <vt:lpstr>Fracture fixation versus hemiarthroplasty for unstable intertrochanteric fractures in elderly patients: A systematic review and network meta-analysis of randomized controlled trials (Orthopaedics &amp; Traumatology: Surgery &amp; Research  j o ur nal  homepa ge: www.elsevier.com  2021)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intertrochanteric fracture</dc:title>
  <dc:creator>Phong Vu</dc:creator>
  <cp:lastModifiedBy>Admin</cp:lastModifiedBy>
  <cp:revision>29</cp:revision>
  <dcterms:created xsi:type="dcterms:W3CDTF">2022-08-13T04:03:26Z</dcterms:created>
  <dcterms:modified xsi:type="dcterms:W3CDTF">2022-08-15T17:06:51Z</dcterms:modified>
</cp:coreProperties>
</file>