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notesMasterIdLst>
    <p:notesMasterId r:id="rId21"/>
  </p:notesMasterIdLst>
  <p:sldIdLst>
    <p:sldId id="256" r:id="rId3"/>
    <p:sldId id="257" r:id="rId4"/>
    <p:sldId id="258" r:id="rId5"/>
    <p:sldId id="275" r:id="rId6"/>
    <p:sldId id="277" r:id="rId7"/>
    <p:sldId id="279" r:id="rId8"/>
    <p:sldId id="287" r:id="rId9"/>
    <p:sldId id="288" r:id="rId10"/>
    <p:sldId id="301" r:id="rId11"/>
    <p:sldId id="289" r:id="rId12"/>
    <p:sldId id="302" r:id="rId13"/>
    <p:sldId id="290" r:id="rId14"/>
    <p:sldId id="298" r:id="rId15"/>
    <p:sldId id="299" r:id="rId16"/>
    <p:sldId id="300" r:id="rId17"/>
    <p:sldId id="292" r:id="rId18"/>
    <p:sldId id="293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89299" autoAdjust="0"/>
  </p:normalViewPr>
  <p:slideViewPr>
    <p:cSldViewPr snapToGrid="0">
      <p:cViewPr varScale="1">
        <p:scale>
          <a:sx n="65" d="100"/>
          <a:sy n="65" d="100"/>
        </p:scale>
        <p:origin x="8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E0A87-4440-426E-9F27-6E06095D3C7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7F80C-4FFB-4700-9B0B-F4EE2CC4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6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7F80C-4FFB-4700-9B0B-F4EE2CC470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5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7F80C-4FFB-4700-9B0B-F4EE2CC470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54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Grade I. λ, CCI 5 or less and/or ASA class II or less (low risk); µ, CCI 6 or greater and/or ASA class III or greater (not low risk); ▵, in case of serious operative difficulty, bail-out procedures including conversion should be used.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ASA-PS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American Society of Anesthesiologists physical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7F80C-4FFB-4700-9B0B-F4EE2CC470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57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Grade II. α, antibiotics and general supportive care successful; ϕ, antibiotics and general supportive care fail to control inflammation; λ, CCI 5 or less and/or ASA-PS class II or less (low risk); µ, CCI 6 or greater and/or ASA-PS class III or greater (not low risk); ※, performance of a blood culture should be taken into consideration before initiation of administration of antibiotics; †, a bile culture should be performed during GB drainage; ▵, in case of serious operative difficulty, bail-out procedures including conversion should be used.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ASA-PS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American Society of Anesthesiologists physical status,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Charlson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comorbidity index,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gallbladder,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laparoscopic cholecystectomy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7F80C-4FFB-4700-9B0B-F4EE2CC470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36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Grade III. ※, performance of a blood culture should be taken into consideration before initiation of administration of antibiotics; #, negative predictive factors: jaundice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TBil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≥2), neurological dysfunction, respiratory dysfunction; Φ, FOSF: favorable organ system failure = cardiovascular or renal organ system failure which is rapidly reversible after admission and before early LC in AC; *, in cases of Grade III, CCI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Charlson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comorbidity index) 4 or greater, ASA-PS 3 or greater are high risk; †, a bile culture should be performed during GB drainage; Ψ, advanced center = intensive care and advanced laparoscopic techniques are available; ▵, in case of serious operative difficulty, bail-out procedures including conversion should be used.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gallbladder,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laparoscopic cholecystectomy,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performance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7F80C-4FFB-4700-9B0B-F4EE2CC470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63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bile duct injury (BDI)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7F80C-4FFB-4700-9B0B-F4EE2CC470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50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08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85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314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82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707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403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09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70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02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83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91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8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71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122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335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47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1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4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5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1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6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0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618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06C392-9645-450C-A61C-258096A420A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3950F1-5E9C-4A43-943A-93BD5346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3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library.wiley.com/doi/10.1007/s00534-012-0570-2#jhbp1973-tbl-note-000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2382" y="316489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Update Diagnostic criteria, severity grading and treatment of acute </a:t>
            </a:r>
            <a:r>
              <a:rPr lang="en-US" sz="4900" b="1" dirty="0" err="1"/>
              <a:t>cholecystitis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16195"/>
            <a:ext cx="11029616" cy="1283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3.1.1.Percutaneous </a:t>
            </a:r>
            <a:r>
              <a:rPr lang="en-US" dirty="0" err="1"/>
              <a:t>transhepatic</a:t>
            </a:r>
            <a:r>
              <a:rPr lang="en-US" dirty="0"/>
              <a:t> gallbladder drainage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4020305" cy="367830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fter </a:t>
            </a:r>
            <a:r>
              <a:rPr lang="en-US" dirty="0"/>
              <a:t>ultrasound-guided </a:t>
            </a:r>
            <a:r>
              <a:rPr lang="en-US" dirty="0" err="1"/>
              <a:t>transhepatic</a:t>
            </a:r>
            <a:r>
              <a:rPr lang="en-US" dirty="0"/>
              <a:t> gallbladder puncture has been performed with an 18-G needle, a 6- to 10-Fr catheter is placed in the gallbladder using a guidewire under fluoroscopy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77" t="23790" r="44257" b="33468"/>
          <a:stretch/>
        </p:blipFill>
        <p:spPr>
          <a:xfrm>
            <a:off x="5083820" y="2180495"/>
            <a:ext cx="6862374" cy="42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9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3.1.2.Percutaneous </a:t>
            </a:r>
            <a:r>
              <a:rPr lang="en-US" dirty="0" err="1"/>
              <a:t>transhepatic</a:t>
            </a:r>
            <a:r>
              <a:rPr lang="en-US" dirty="0"/>
              <a:t> gallbladder aspiration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3091156" cy="3678303"/>
          </a:xfrm>
        </p:spPr>
        <p:txBody>
          <a:bodyPr/>
          <a:lstStyle/>
          <a:p>
            <a:r>
              <a:rPr lang="vi-VN" dirty="0"/>
              <a:t>PTGBA</a:t>
            </a:r>
            <a:r>
              <a:rPr lang="en-US" dirty="0"/>
              <a:t>: aspiration could be unsuccessful because of replacement of bile with dense biliary sludge or pus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50" t="42641" r="44257" b="15423"/>
          <a:stretch/>
        </p:blipFill>
        <p:spPr>
          <a:xfrm>
            <a:off x="4596064" y="2300748"/>
            <a:ext cx="7195513" cy="43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5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3.1.3. endoscopic </a:t>
            </a:r>
            <a:r>
              <a:rPr lang="en-US" dirty="0" err="1"/>
              <a:t>naso</a:t>
            </a:r>
            <a:r>
              <a:rPr lang="en-US" dirty="0"/>
              <a:t>-gallbladder drainage (ENGBD)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4005556" cy="3678303"/>
          </a:xfrm>
        </p:spPr>
        <p:txBody>
          <a:bodyPr/>
          <a:lstStyle/>
          <a:p>
            <a:r>
              <a:rPr lang="en-US" dirty="0"/>
              <a:t>The detailed techniques for ENGBD are as follows: After successful bile duct cannulation, a 0.025- or 0.035-inch guidewire is advanced into the cystic </a:t>
            </a:r>
            <a:r>
              <a:rPr lang="en-US" dirty="0" smtClean="0"/>
              <a:t>duct </a:t>
            </a:r>
            <a:r>
              <a:rPr lang="en-US" dirty="0"/>
              <a:t>and subsequently into the </a:t>
            </a:r>
            <a:r>
              <a:rPr lang="en-US" dirty="0" smtClean="0"/>
              <a:t>gallbladder. </a:t>
            </a:r>
            <a:r>
              <a:rPr lang="en-US" dirty="0"/>
              <a:t>Next, the catheter is withdrawn and the guidewire remains in the gallbladder, and a 5-Fr to 8.5-Fr pigtail NGBT is inserted into the </a:t>
            </a:r>
            <a:r>
              <a:rPr lang="en-US" dirty="0" smtClean="0"/>
              <a:t>gallbladder.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750" t="27721" r="44143" b="25303"/>
          <a:stretch/>
        </p:blipFill>
        <p:spPr>
          <a:xfrm>
            <a:off x="4837471" y="2062508"/>
            <a:ext cx="6975987" cy="46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0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3.1.4. gallbladder </a:t>
            </a:r>
            <a:r>
              <a:rPr lang="en-US" dirty="0"/>
              <a:t>stenting (EGBS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60" y="2165747"/>
            <a:ext cx="3946563" cy="3678303"/>
          </a:xfrm>
        </p:spPr>
        <p:txBody>
          <a:bodyPr/>
          <a:lstStyle/>
          <a:p>
            <a:r>
              <a:rPr lang="en-US" dirty="0"/>
              <a:t>In comparison, the EGBS procedure is the same as for ENGBD, but a 6-Fr to 10-Fr internal stent is placed in the gallbladder, instead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089" t="24294" r="44484" b="16230"/>
          <a:stretch/>
        </p:blipFill>
        <p:spPr>
          <a:xfrm>
            <a:off x="5914103" y="1848693"/>
            <a:ext cx="5814692" cy="50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47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805395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 smtClean="0"/>
              <a:t>3.1.5. endoscopic </a:t>
            </a:r>
            <a:r>
              <a:rPr lang="en-US" dirty="0"/>
              <a:t>ultrasound-guided gallbladder drainage (EUS-GBD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5318163" cy="3678303"/>
          </a:xfrm>
        </p:spPr>
        <p:txBody>
          <a:bodyPr>
            <a:normAutofit/>
          </a:bodyPr>
          <a:lstStyle/>
          <a:p>
            <a:r>
              <a:rPr lang="en-US" dirty="0"/>
              <a:t>The gallbladder is punctured from the body or antrum of the stomach or duodenal bulb under direct EUS visualization. A 0.035-inch guidewire is inserted through the outer sheath, and dilation of the tract using a mechanical dilator, electrocautery dilator, or balloon dilator is then performed. Finally, a NGBT, double pigtail plastic stent (PS), or self-expandable metal stent (SEMS) is inserted into the gallbladder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771" t="16835" r="45163" b="17238"/>
          <a:stretch/>
        </p:blipFill>
        <p:spPr>
          <a:xfrm>
            <a:off x="6415548" y="2035277"/>
            <a:ext cx="4822723" cy="482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80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432289"/>
              </p:ext>
            </p:extLst>
          </p:nvPr>
        </p:nvGraphicFramePr>
        <p:xfrm>
          <a:off x="1327357" y="958645"/>
          <a:ext cx="9704436" cy="5191431"/>
        </p:xfrm>
        <a:graphic>
          <a:graphicData uri="http://schemas.openxmlformats.org/drawingml/2006/table">
            <a:tbl>
              <a:tblPr/>
              <a:tblGrid>
                <a:gridCol w="1725559">
                  <a:extLst>
                    <a:ext uri="{9D8B030D-6E8A-4147-A177-3AD203B41FA5}">
                      <a16:colId xmlns:a16="http://schemas.microsoft.com/office/drawing/2014/main" val="3180838436"/>
                    </a:ext>
                  </a:extLst>
                </a:gridCol>
                <a:gridCol w="1509253">
                  <a:extLst>
                    <a:ext uri="{9D8B030D-6E8A-4147-A177-3AD203B41FA5}">
                      <a16:colId xmlns:a16="http://schemas.microsoft.com/office/drawing/2014/main" val="1361676222"/>
                    </a:ext>
                  </a:extLst>
                </a:gridCol>
                <a:gridCol w="1617406">
                  <a:extLst>
                    <a:ext uri="{9D8B030D-6E8A-4147-A177-3AD203B41FA5}">
                      <a16:colId xmlns:a16="http://schemas.microsoft.com/office/drawing/2014/main" val="3324047800"/>
                    </a:ext>
                  </a:extLst>
                </a:gridCol>
                <a:gridCol w="1617406">
                  <a:extLst>
                    <a:ext uri="{9D8B030D-6E8A-4147-A177-3AD203B41FA5}">
                      <a16:colId xmlns:a16="http://schemas.microsoft.com/office/drawing/2014/main" val="1572820442"/>
                    </a:ext>
                  </a:extLst>
                </a:gridCol>
                <a:gridCol w="1617406">
                  <a:extLst>
                    <a:ext uri="{9D8B030D-6E8A-4147-A177-3AD203B41FA5}">
                      <a16:colId xmlns:a16="http://schemas.microsoft.com/office/drawing/2014/main" val="426473776"/>
                    </a:ext>
                  </a:extLst>
                </a:gridCol>
                <a:gridCol w="1617406">
                  <a:extLst>
                    <a:ext uri="{9D8B030D-6E8A-4147-A177-3AD203B41FA5}">
                      <a16:colId xmlns:a16="http://schemas.microsoft.com/office/drawing/2014/main" val="1397389736"/>
                    </a:ext>
                  </a:extLst>
                </a:gridCol>
              </a:tblGrid>
              <a:tr h="7436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Drainage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</a:rPr>
                        <a:t>method</a:t>
                      </a:r>
                      <a:r>
                        <a:rPr lang="en-US" sz="1800" b="1" u="none" strike="noStrike" dirty="0" err="1">
                          <a:solidFill>
                            <a:srgbClr val="005274"/>
                          </a:solidFill>
                          <a:effectLst/>
                          <a:hlinkClick r:id="rId2" tooltip="Link to table"/>
                        </a:rPr>
                        <a:t>a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532" marR="40532" marT="20266" marB="20266">
                    <a:lnL>
                      <a:noFill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Factors that affect the strength of a recommendation</a:t>
                      </a:r>
                    </a:p>
                  </a:txBody>
                  <a:tcPr marL="40532" marR="40532" marT="20266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027736"/>
                  </a:ext>
                </a:extLst>
              </a:tr>
              <a:tr h="1430147">
                <a:tc>
                  <a:txBody>
                    <a:bodyPr/>
                    <a:lstStyle/>
                    <a:p>
                      <a:pPr algn="ctr" fontAlgn="t"/>
                      <a:endParaRPr lang="en-US" sz="18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532" marR="40532" marT="20266" marB="20266">
                    <a:lnL>
                      <a:noFill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Quality of evidence</a:t>
                      </a:r>
                    </a:p>
                  </a:txBody>
                  <a:tcPr marL="40532" marR="40532" marT="20266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The balance between desirable and undesirable effects</a:t>
                      </a:r>
                    </a:p>
                  </a:txBody>
                  <a:tcPr marL="40532" marR="40532" marT="20266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Technical difficulty</a:t>
                      </a:r>
                    </a:p>
                  </a:txBody>
                  <a:tcPr marL="40532" marR="40532" marT="20266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Patient values and preferences</a:t>
                      </a:r>
                    </a:p>
                  </a:txBody>
                  <a:tcPr marL="40532" marR="40532" marT="20266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Cost</a:t>
                      </a:r>
                    </a:p>
                  </a:txBody>
                  <a:tcPr marL="40532" marR="40532" marT="20266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609135"/>
                  </a:ext>
                </a:extLst>
              </a:tr>
              <a:tr h="6149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>
                          <a:effectLst/>
                        </a:rPr>
                        <a:t>PTGBD</a:t>
                      </a:r>
                    </a:p>
                  </a:txBody>
                  <a:tcPr marL="50664" marR="50664" marT="50664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>
                          <a:effectLst/>
                        </a:rPr>
                        <a:t>B (moderate)</a:t>
                      </a:r>
                    </a:p>
                  </a:txBody>
                  <a:tcPr marL="50664" marR="50664" marT="50664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dirty="0">
                          <a:effectLst/>
                        </a:rPr>
                        <a:t>Very good</a:t>
                      </a:r>
                    </a:p>
                  </a:txBody>
                  <a:tcPr marL="50664" marR="50664" marT="50664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>
                          <a:effectLst/>
                        </a:rPr>
                        <a:t>No</a:t>
                      </a:r>
                    </a:p>
                  </a:txBody>
                  <a:tcPr marL="50664" marR="50664" marT="50664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>
                          <a:effectLst/>
                        </a:rPr>
                        <a:t>Yes</a:t>
                      </a:r>
                    </a:p>
                  </a:txBody>
                  <a:tcPr marL="50664" marR="50664" marT="50664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>
                          <a:effectLst/>
                        </a:rPr>
                        <a:t>Low cost</a:t>
                      </a:r>
                    </a:p>
                  </a:txBody>
                  <a:tcPr marL="50664" marR="50664" marT="50664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345563"/>
                  </a:ext>
                </a:extLst>
              </a:tr>
              <a:tr h="9581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>
                          <a:effectLst/>
                        </a:rPr>
                        <a:t>PTGBA</a:t>
                      </a:r>
                    </a:p>
                  </a:txBody>
                  <a:tcPr marL="50664" marR="50664" marT="50664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dirty="0">
                          <a:effectLst/>
                        </a:rPr>
                        <a:t>C (low)</a:t>
                      </a:r>
                    </a:p>
                  </a:txBody>
                  <a:tcPr marL="50664" marR="50664" marT="50664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>
                          <a:effectLst/>
                        </a:rPr>
                        <a:t>Good (insufficient drainage effect)</a:t>
                      </a:r>
                    </a:p>
                  </a:txBody>
                  <a:tcPr marL="50664" marR="50664" marT="50664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>
                          <a:effectLst/>
                        </a:rPr>
                        <a:t>No</a:t>
                      </a:r>
                    </a:p>
                  </a:txBody>
                  <a:tcPr marL="50664" marR="50664" marT="50664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>
                          <a:effectLst/>
                        </a:rPr>
                        <a:t>No</a:t>
                      </a:r>
                    </a:p>
                  </a:txBody>
                  <a:tcPr marL="50664" marR="50664" marT="50664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>
                          <a:effectLst/>
                        </a:rPr>
                        <a:t>Very low cost</a:t>
                      </a:r>
                    </a:p>
                  </a:txBody>
                  <a:tcPr marL="50664" marR="50664" marT="50664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91051"/>
                  </a:ext>
                </a:extLst>
              </a:tr>
              <a:tr h="7865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>
                          <a:effectLst/>
                        </a:rPr>
                        <a:t>ENGBD/EGBS</a:t>
                      </a:r>
                    </a:p>
                  </a:txBody>
                  <a:tcPr marL="50664" marR="50664" marT="50664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>
                          <a:effectLst/>
                        </a:rPr>
                        <a:t>C (low)</a:t>
                      </a:r>
                    </a:p>
                  </a:txBody>
                  <a:tcPr marL="50664" marR="50664" marT="50664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dirty="0">
                          <a:effectLst/>
                        </a:rPr>
                        <a:t>Good (low success rate)</a:t>
                      </a:r>
                    </a:p>
                  </a:txBody>
                  <a:tcPr marL="50664" marR="50664" marT="50664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>
                          <a:effectLst/>
                        </a:rPr>
                        <a:t>Yes (difficult)</a:t>
                      </a:r>
                    </a:p>
                  </a:txBody>
                  <a:tcPr marL="50664" marR="50664" marT="50664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>
                          <a:effectLst/>
                        </a:rPr>
                        <a:t>Yes/no</a:t>
                      </a:r>
                    </a:p>
                  </a:txBody>
                  <a:tcPr marL="50664" marR="50664" marT="50664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>
                          <a:effectLst/>
                        </a:rPr>
                        <a:t>Low cost</a:t>
                      </a:r>
                    </a:p>
                  </a:txBody>
                  <a:tcPr marL="50664" marR="50664" marT="50664" marB="2026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132771"/>
                  </a:ext>
                </a:extLst>
              </a:tr>
              <a:tr h="6578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>
                          <a:effectLst/>
                        </a:rPr>
                        <a:t>Surgical cholecystostomy</a:t>
                      </a:r>
                    </a:p>
                  </a:txBody>
                  <a:tcPr marL="50664" marR="50664" marT="50664" marB="506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>
                          <a:effectLst/>
                        </a:rPr>
                        <a:t>C (low)</a:t>
                      </a:r>
                    </a:p>
                  </a:txBody>
                  <a:tcPr marL="50664" marR="50664" marT="50664" marB="506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>
                          <a:effectLst/>
                        </a:rPr>
                        <a:t>Good (surgical risk)</a:t>
                      </a:r>
                    </a:p>
                  </a:txBody>
                  <a:tcPr marL="50664" marR="50664" marT="50664" marB="506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dirty="0">
                          <a:effectLst/>
                        </a:rPr>
                        <a:t>No</a:t>
                      </a:r>
                    </a:p>
                  </a:txBody>
                  <a:tcPr marL="50664" marR="50664" marT="50664" marB="506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>
                          <a:effectLst/>
                        </a:rPr>
                        <a:t>Yes</a:t>
                      </a:r>
                    </a:p>
                  </a:txBody>
                  <a:tcPr marL="50664" marR="50664" marT="50664" marB="506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dirty="0">
                          <a:effectLst/>
                        </a:rPr>
                        <a:t>High cost</a:t>
                      </a:r>
                    </a:p>
                  </a:txBody>
                  <a:tcPr marL="50664" marR="50664" marT="50664" marB="506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198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029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3.2 Surgery</a:t>
            </a:r>
            <a:br>
              <a:rPr lang="en-US" b="1" dirty="0" smtClean="0"/>
            </a:br>
            <a:r>
              <a:rPr lang="en-US" b="1" dirty="0"/>
              <a:t>laparoscopic cholecystectomy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80496"/>
            <a:ext cx="5672123" cy="367830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Step 1</a:t>
            </a:r>
            <a:r>
              <a:rPr lang="en-US" dirty="0"/>
              <a:t>: If a distended GB interferes with the field of view, it should be decompressed by needle </a:t>
            </a:r>
            <a:r>
              <a:rPr lang="en-US" dirty="0" smtClean="0"/>
              <a:t>aspiration</a:t>
            </a:r>
          </a:p>
          <a:p>
            <a:r>
              <a:rPr lang="en-US" b="1" dirty="0"/>
              <a:t>Step 2</a:t>
            </a:r>
            <a:r>
              <a:rPr lang="en-US" dirty="0"/>
              <a:t>: Effective retraction of the GB to develop a plane in the </a:t>
            </a:r>
            <a:r>
              <a:rPr lang="en-US" dirty="0" err="1"/>
              <a:t>Calot's</a:t>
            </a:r>
            <a:r>
              <a:rPr lang="en-US" dirty="0"/>
              <a:t> triangle area and identify its boundaries (</a:t>
            </a:r>
            <a:r>
              <a:rPr lang="en-US" dirty="0" err="1"/>
              <a:t>countertraction</a:t>
            </a:r>
            <a:r>
              <a:rPr lang="en-US" dirty="0" smtClean="0"/>
              <a:t>)</a:t>
            </a:r>
          </a:p>
          <a:p>
            <a:r>
              <a:rPr lang="en-US" b="1" dirty="0"/>
              <a:t>Step 3</a:t>
            </a:r>
            <a:r>
              <a:rPr lang="en-US" dirty="0"/>
              <a:t>: Starting dissection from the posterior leaf of the peritoneum covering the neck of the GB and exposing the GB surface above </a:t>
            </a:r>
            <a:r>
              <a:rPr lang="en-US" dirty="0" err="1"/>
              <a:t>Rouvière's</a:t>
            </a:r>
            <a:r>
              <a:rPr lang="en-US" dirty="0"/>
              <a:t> </a:t>
            </a:r>
            <a:r>
              <a:rPr lang="en-US" dirty="0" smtClean="0"/>
              <a:t>sulcus</a:t>
            </a:r>
          </a:p>
          <a:p>
            <a:r>
              <a:rPr lang="en-US" b="1" dirty="0"/>
              <a:t>Step 4</a:t>
            </a:r>
            <a:r>
              <a:rPr lang="en-US" dirty="0"/>
              <a:t>: Maintaining the plane of dissection on the GB surface throughout </a:t>
            </a:r>
            <a:r>
              <a:rPr lang="en-US" dirty="0" smtClean="0"/>
              <a:t>LC</a:t>
            </a:r>
          </a:p>
          <a:p>
            <a:r>
              <a:rPr lang="en-US" b="1" dirty="0"/>
              <a:t>Step 5</a:t>
            </a:r>
            <a:r>
              <a:rPr lang="en-US" dirty="0"/>
              <a:t>: Dissecting the lower part of the GB bed (at least one-third) to obtain the critical view of </a:t>
            </a:r>
            <a:r>
              <a:rPr lang="en-US" dirty="0" smtClean="0"/>
              <a:t>safety</a:t>
            </a:r>
          </a:p>
          <a:p>
            <a:r>
              <a:rPr lang="en-US" b="1" dirty="0"/>
              <a:t>Step 6</a:t>
            </a:r>
            <a:r>
              <a:rPr lang="en-US" dirty="0"/>
              <a:t>: Creating the critical view of safety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644" t="20060" r="22494" b="9980"/>
          <a:stretch/>
        </p:blipFill>
        <p:spPr>
          <a:xfrm>
            <a:off x="5672123" y="1820648"/>
            <a:ext cx="6134382" cy="439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10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5170679" cy="33206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Critical </a:t>
            </a:r>
            <a:r>
              <a:rPr lang="en-US" sz="2800" dirty="0"/>
              <a:t>view of </a:t>
            </a:r>
            <a:r>
              <a:rPr lang="en-US" sz="2800" dirty="0" smtClean="0"/>
              <a:t>safety:</a:t>
            </a:r>
          </a:p>
          <a:p>
            <a:pPr>
              <a:buFontTx/>
              <a:buChar char="-"/>
            </a:pPr>
            <a:r>
              <a:rPr lang="en-US" dirty="0" err="1" smtClean="0"/>
              <a:t>Calot's</a:t>
            </a:r>
            <a:r>
              <a:rPr lang="en-US" dirty="0" smtClean="0"/>
              <a:t> </a:t>
            </a:r>
            <a:r>
              <a:rPr lang="en-US" dirty="0"/>
              <a:t>triangle is dissected free of fat and fibrous tissue and the lower end of the gallbladder is dissected off the liver </a:t>
            </a:r>
            <a:r>
              <a:rPr lang="en-US" dirty="0" smtClean="0"/>
              <a:t>bed</a:t>
            </a:r>
          </a:p>
          <a:p>
            <a:pPr>
              <a:buFontTx/>
              <a:buChar char="-"/>
            </a:pPr>
            <a:r>
              <a:rPr lang="en-US" dirty="0"/>
              <a:t>Failure to create this view is an indication for conversion to </a:t>
            </a:r>
            <a:r>
              <a:rPr lang="en-US" b="1" dirty="0"/>
              <a:t>O</a:t>
            </a:r>
            <a:r>
              <a:rPr lang="en-US" b="1" dirty="0" smtClean="0"/>
              <a:t>pen </a:t>
            </a:r>
            <a:r>
              <a:rPr lang="en-US" b="1" dirty="0"/>
              <a:t>cholecystectomy</a:t>
            </a:r>
            <a:endParaRPr lang="en-US" sz="28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692" t="20665" r="30768" b="9778"/>
          <a:stretch/>
        </p:blipFill>
        <p:spPr>
          <a:xfrm>
            <a:off x="6596355" y="1769807"/>
            <a:ext cx="5014452" cy="508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74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" y="12875"/>
            <a:ext cx="12056893" cy="6774441"/>
          </a:xfrm>
        </p:spPr>
      </p:pic>
    </p:spTree>
    <p:extLst>
      <p:ext uri="{BB962C8B-B14F-4D97-AF65-F5344CB8AC3E}">
        <p14:creationId xmlns:p14="http://schemas.microsoft.com/office/powerpoint/2010/main" val="312453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91051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450955"/>
            <a:ext cx="11029615" cy="367830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Acute calculous </a:t>
            </a:r>
            <a:r>
              <a:rPr lang="en-US" dirty="0" err="1"/>
              <a:t>cholecystitis</a:t>
            </a:r>
            <a:r>
              <a:rPr lang="en-US" dirty="0"/>
              <a:t> is a common digestive disease. However, the treatment of acute calculous </a:t>
            </a:r>
            <a:r>
              <a:rPr lang="en-US" dirty="0" err="1"/>
              <a:t>cholecystitis</a:t>
            </a:r>
            <a:r>
              <a:rPr lang="en-US" dirty="0"/>
              <a:t> has many different perspectives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Tokyo Guidelines </a:t>
            </a:r>
            <a:r>
              <a:rPr lang="en-US" dirty="0" smtClean="0"/>
              <a:t>2018 </a:t>
            </a:r>
            <a:r>
              <a:rPr lang="en-US" dirty="0"/>
              <a:t>(</a:t>
            </a:r>
            <a:r>
              <a:rPr lang="en-US" dirty="0" smtClean="0"/>
              <a:t>TG18) </a:t>
            </a:r>
            <a:r>
              <a:rPr lang="en-US" dirty="0"/>
              <a:t>diagnostic criteria and severity grading of acute </a:t>
            </a:r>
            <a:r>
              <a:rPr lang="en-US" dirty="0" err="1" smtClean="0"/>
              <a:t>cholecystitis</a:t>
            </a:r>
            <a:r>
              <a:rPr lang="en-US" dirty="0"/>
              <a:t>,</a:t>
            </a:r>
            <a:r>
              <a:rPr lang="en-US" dirty="0"/>
              <a:t> have become widely adopted in recent years, being used not only in clinical practice but also in numerous research studies on this disease</a:t>
            </a:r>
            <a:endParaRPr lang="en-US" b="1" i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1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/>
              <a:t>Diagnostic criteria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09875" y="24336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774101"/>
              </p:ext>
            </p:extLst>
          </p:nvPr>
        </p:nvGraphicFramePr>
        <p:xfrm>
          <a:off x="464234" y="2329317"/>
          <a:ext cx="11254154" cy="3779883"/>
        </p:xfrm>
        <a:graphic>
          <a:graphicData uri="http://schemas.openxmlformats.org/drawingml/2006/table">
            <a:tbl>
              <a:tblPr/>
              <a:tblGrid>
                <a:gridCol w="11254154">
                  <a:extLst>
                    <a:ext uri="{9D8B030D-6E8A-4147-A177-3AD203B41FA5}">
                      <a16:colId xmlns:a16="http://schemas.microsoft.com/office/drawing/2014/main" val="3622756334"/>
                    </a:ext>
                  </a:extLst>
                </a:gridCol>
              </a:tblGrid>
              <a:tr h="43200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>
                          <a:effectLst/>
                        </a:rPr>
                        <a:t>A. Local signs of inflammation etc.</a:t>
                      </a:r>
                    </a:p>
                  </a:txBody>
                  <a:tcPr marL="113685" marR="113685" marT="113685" marB="4547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737768"/>
                  </a:ext>
                </a:extLst>
              </a:tr>
              <a:tr h="43200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>
                          <a:effectLst/>
                        </a:rPr>
                        <a:t>(1) Murphy's sign, (2) RUQ mass/pain/tenderness</a:t>
                      </a:r>
                    </a:p>
                  </a:txBody>
                  <a:tcPr marL="90948" marR="113685" marT="113685" marB="4547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406996"/>
                  </a:ext>
                </a:extLst>
              </a:tr>
              <a:tr h="43200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>
                          <a:effectLst/>
                        </a:rPr>
                        <a:t>B. Systemic signs of inflammation etc.</a:t>
                      </a:r>
                    </a:p>
                  </a:txBody>
                  <a:tcPr marL="113685" marR="113685" marT="113685" marB="4547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00220"/>
                  </a:ext>
                </a:extLst>
              </a:tr>
              <a:tr h="43200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dirty="0">
                          <a:effectLst/>
                        </a:rPr>
                        <a:t>(1) Fever, (2) elevated CRP, (3) elevated WBC count</a:t>
                      </a:r>
                    </a:p>
                  </a:txBody>
                  <a:tcPr marL="90948" marR="113685" marT="113685" marB="4547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105758"/>
                  </a:ext>
                </a:extLst>
              </a:tr>
              <a:tr h="43200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dirty="0">
                          <a:effectLst/>
                        </a:rPr>
                        <a:t>C. Imaging findings</a:t>
                      </a:r>
                    </a:p>
                  </a:txBody>
                  <a:tcPr marL="113685" marR="113685" marT="113685" marB="4547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02263"/>
                  </a:ext>
                </a:extLst>
              </a:tr>
              <a:tr h="43200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>
                          <a:effectLst/>
                        </a:rPr>
                        <a:t>Imaging findings characteristic of acute cholecystitis</a:t>
                      </a:r>
                    </a:p>
                  </a:txBody>
                  <a:tcPr marL="90948" marR="113685" marT="113685" marB="4547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29694"/>
                  </a:ext>
                </a:extLst>
              </a:tr>
              <a:tr h="43200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>
                          <a:effectLst/>
                        </a:rPr>
                        <a:t>Suspected diagnosis:</a:t>
                      </a:r>
                      <a:r>
                        <a:rPr lang="en-US" sz="2000" b="0">
                          <a:effectLst/>
                        </a:rPr>
                        <a:t> one item in A + one item in B</a:t>
                      </a:r>
                    </a:p>
                  </a:txBody>
                  <a:tcPr marL="113685" marR="113685" marT="113685" marB="4547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177158"/>
                  </a:ext>
                </a:extLst>
              </a:tr>
              <a:tr h="50021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effectLst/>
                        </a:rPr>
                        <a:t>Definite diagnosis:</a:t>
                      </a:r>
                      <a:r>
                        <a:rPr lang="en-US" sz="2000" b="0" dirty="0">
                          <a:effectLst/>
                        </a:rPr>
                        <a:t> one item in A + one item in B + C</a:t>
                      </a:r>
                    </a:p>
                  </a:txBody>
                  <a:tcPr marL="113685" marR="113685" marT="113685" marB="11368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532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1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1192" y="702156"/>
            <a:ext cx="11029616" cy="5863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2. severity </a:t>
            </a:r>
            <a:r>
              <a:rPr lang="en-US" sz="4000" dirty="0"/>
              <a:t>grading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89884"/>
              </p:ext>
            </p:extLst>
          </p:nvPr>
        </p:nvGraphicFramePr>
        <p:xfrm>
          <a:off x="422030" y="1741252"/>
          <a:ext cx="11188778" cy="5111952"/>
        </p:xfrm>
        <a:graphic>
          <a:graphicData uri="http://schemas.openxmlformats.org/drawingml/2006/table">
            <a:tbl>
              <a:tblPr/>
              <a:tblGrid>
                <a:gridCol w="11188778">
                  <a:extLst>
                    <a:ext uri="{9D8B030D-6E8A-4147-A177-3AD203B41FA5}">
                      <a16:colId xmlns:a16="http://schemas.microsoft.com/office/drawing/2014/main" val="3827629391"/>
                    </a:ext>
                  </a:extLst>
                </a:gridCol>
              </a:tblGrid>
              <a:tr h="358619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</a:rPr>
                        <a:t>Grade III (severe) acute cholecystitis</a:t>
                      </a:r>
                    </a:p>
                  </a:txBody>
                  <a:tcPr marL="114300" marR="114300" marT="11430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422592"/>
                  </a:ext>
                </a:extLst>
              </a:tr>
              <a:tr h="79501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</a:rPr>
                        <a:t>“Grade III” acute cholecystitis is associated with dysfunction of any one of the following organs/systems:</a:t>
                      </a:r>
                    </a:p>
                  </a:txBody>
                  <a:tcPr marR="114300" marT="11430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626549"/>
                  </a:ext>
                </a:extLst>
              </a:tr>
              <a:tr h="1016872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</a:rPr>
                        <a:t>1. Cardiovascular dysfunction: hypotension requiring treatment with dopamine ≥5 μg/kg per min, or any dose of norepinephrine</a:t>
                      </a:r>
                    </a:p>
                  </a:txBody>
                  <a:tcPr marR="114300" marT="11430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779837"/>
                  </a:ext>
                </a:extLst>
              </a:tr>
              <a:tr h="573146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</a:rPr>
                        <a:t>2. Neurological dysfunction: decreased level of consciousness</a:t>
                      </a:r>
                    </a:p>
                  </a:txBody>
                  <a:tcPr marR="114300" marT="11430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892822"/>
                  </a:ext>
                </a:extLst>
              </a:tr>
              <a:tr h="573146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</a:rPr>
                        <a:t>3. Respiratory dysfunction: PaO</a:t>
                      </a:r>
                      <a:r>
                        <a:rPr lang="en-US" b="0" baseline="-25000">
                          <a:effectLst/>
                        </a:rPr>
                        <a:t>2</a:t>
                      </a:r>
                      <a:r>
                        <a:rPr lang="en-US" b="0">
                          <a:effectLst/>
                        </a:rPr>
                        <a:t>/FiO</a:t>
                      </a:r>
                      <a:r>
                        <a:rPr lang="en-US" b="0" baseline="-25000">
                          <a:effectLst/>
                        </a:rPr>
                        <a:t>2</a:t>
                      </a:r>
                      <a:r>
                        <a:rPr lang="en-US" b="0">
                          <a:effectLst/>
                        </a:rPr>
                        <a:t> ratio &lt;300</a:t>
                      </a:r>
                    </a:p>
                  </a:txBody>
                  <a:tcPr marR="114300" marT="11430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903405"/>
                  </a:ext>
                </a:extLst>
              </a:tr>
              <a:tr h="573146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</a:rPr>
                        <a:t>4. Renal dysfunction: oliguria, creatinine &gt;2.0 mg/dl</a:t>
                      </a:r>
                    </a:p>
                  </a:txBody>
                  <a:tcPr marR="114300" marT="11430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89175"/>
                  </a:ext>
                </a:extLst>
              </a:tr>
              <a:tr h="573146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</a:rPr>
                        <a:t>5. Hepatic dysfunction: PT-INR &gt;1.5</a:t>
                      </a:r>
                    </a:p>
                  </a:txBody>
                  <a:tcPr marR="114300" marT="11430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20420"/>
                  </a:ext>
                </a:extLst>
              </a:tr>
              <a:tr h="573146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6. Hematological dysfunction: platelet count &lt;100,000/mm</a:t>
                      </a:r>
                      <a:r>
                        <a:rPr lang="en-US" b="0" baseline="30000" dirty="0">
                          <a:effectLst/>
                        </a:rPr>
                        <a:t>3</a:t>
                      </a:r>
                      <a:endParaRPr lang="en-US" b="0" dirty="0">
                        <a:effectLst/>
                      </a:endParaRPr>
                    </a:p>
                  </a:txBody>
                  <a:tcPr marR="114300" marT="11430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001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6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1192" y="702156"/>
            <a:ext cx="11029616" cy="5863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2. severity </a:t>
            </a:r>
            <a:r>
              <a:rPr lang="en-US" sz="4000" dirty="0"/>
              <a:t>grading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51701"/>
              </p:ext>
            </p:extLst>
          </p:nvPr>
        </p:nvGraphicFramePr>
        <p:xfrm>
          <a:off x="393894" y="1830260"/>
          <a:ext cx="11216913" cy="4533872"/>
        </p:xfrm>
        <a:graphic>
          <a:graphicData uri="http://schemas.openxmlformats.org/drawingml/2006/table">
            <a:tbl>
              <a:tblPr/>
              <a:tblGrid>
                <a:gridCol w="11216913">
                  <a:extLst>
                    <a:ext uri="{9D8B030D-6E8A-4147-A177-3AD203B41FA5}">
                      <a16:colId xmlns:a16="http://schemas.microsoft.com/office/drawing/2014/main" val="3885783778"/>
                    </a:ext>
                  </a:extLst>
                </a:gridCol>
              </a:tblGrid>
              <a:tr h="368939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</a:rPr>
                        <a:t>Grade II (moderate) acute cholecystitis</a:t>
                      </a:r>
                    </a:p>
                  </a:txBody>
                  <a:tcPr marL="114300" marR="114300" marT="11430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015803"/>
                  </a:ext>
                </a:extLst>
              </a:tr>
              <a:tr h="601952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</a:rPr>
                        <a:t>“Grade II” acute cholecystitis is associated with any one of the following conditions:</a:t>
                      </a:r>
                    </a:p>
                  </a:txBody>
                  <a:tcPr marR="114300" marT="11430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380510"/>
                  </a:ext>
                </a:extLst>
              </a:tr>
              <a:tr h="368939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</a:rPr>
                        <a:t>1. Elevated WBC count (&gt;18,000/mm</a:t>
                      </a:r>
                      <a:r>
                        <a:rPr lang="en-US" b="0" baseline="30000">
                          <a:effectLst/>
                        </a:rPr>
                        <a:t>3</a:t>
                      </a:r>
                      <a:r>
                        <a:rPr lang="en-US" b="0">
                          <a:effectLst/>
                        </a:rPr>
                        <a:t>)</a:t>
                      </a:r>
                    </a:p>
                  </a:txBody>
                  <a:tcPr marR="114300" marT="11430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199263"/>
                  </a:ext>
                </a:extLst>
              </a:tr>
              <a:tr h="368939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</a:rPr>
                        <a:t>2. Palpable tender mass in the right upper abdominal quadrant</a:t>
                      </a:r>
                    </a:p>
                  </a:txBody>
                  <a:tcPr marR="114300" marT="11430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512912"/>
                  </a:ext>
                </a:extLst>
              </a:tr>
              <a:tr h="368939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</a:rPr>
                        <a:t>3. Duration of complaints &gt;72 h</a:t>
                      </a:r>
                      <a:r>
                        <a:rPr lang="en-US" b="0" baseline="30000">
                          <a:effectLst/>
                        </a:rPr>
                        <a:t>a</a:t>
                      </a:r>
                      <a:endParaRPr lang="en-US" b="0">
                        <a:effectLst/>
                      </a:endParaRPr>
                    </a:p>
                  </a:txBody>
                  <a:tcPr marR="114300" marT="11430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49992"/>
                  </a:ext>
                </a:extLst>
              </a:tr>
              <a:tr h="574758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</a:rPr>
                        <a:t>4. Marked local inflammation (gangrenous cholecystitis, pericholecystic abscess, hepatic abscess, biliary peritonitis, emphysematous cholecystitis)</a:t>
                      </a:r>
                    </a:p>
                  </a:txBody>
                  <a:tcPr marR="114300" marT="11430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25403"/>
                  </a:ext>
                </a:extLst>
              </a:tr>
              <a:tr h="368939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</a:rPr>
                        <a:t>Grade I (mild) acute cholecystitis</a:t>
                      </a:r>
                    </a:p>
                  </a:txBody>
                  <a:tcPr marL="114300" marR="114300" marT="11430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576320"/>
                  </a:ext>
                </a:extLst>
              </a:tr>
              <a:tr h="852866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</a:rPr>
                        <a:t>“Grade I” acute </a:t>
                      </a:r>
                      <a:r>
                        <a:rPr lang="en-US" b="0" dirty="0" err="1">
                          <a:effectLst/>
                        </a:rPr>
                        <a:t>cholecystitis</a:t>
                      </a:r>
                      <a:r>
                        <a:rPr lang="en-US" b="0" dirty="0">
                          <a:effectLst/>
                        </a:rPr>
                        <a:t> does not meet the criteria of “Grade III” or “Grade II” acute </a:t>
                      </a:r>
                      <a:r>
                        <a:rPr lang="en-US" b="0" dirty="0" err="1">
                          <a:effectLst/>
                        </a:rPr>
                        <a:t>cholecystitis</a:t>
                      </a:r>
                      <a:r>
                        <a:rPr lang="en-US" b="0" dirty="0">
                          <a:effectLst/>
                        </a:rPr>
                        <a:t>. It can also be defined as acute </a:t>
                      </a:r>
                      <a:r>
                        <a:rPr lang="en-US" b="0" dirty="0" err="1">
                          <a:effectLst/>
                        </a:rPr>
                        <a:t>cholecystitis</a:t>
                      </a:r>
                      <a:r>
                        <a:rPr lang="en-US" b="0" dirty="0">
                          <a:effectLst/>
                        </a:rPr>
                        <a:t> in a healthy patient with no organ dysfunction and mild inflammatory changes in the gallbladder, making cholecystectomy a safe and low-risk operative procedure</a:t>
                      </a:r>
                    </a:p>
                  </a:txBody>
                  <a:tcPr marR="114300" marT="114300" marB="11430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20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291" t="32817" r="8999" b="22053"/>
          <a:stretch/>
        </p:blipFill>
        <p:spPr>
          <a:xfrm>
            <a:off x="3165231" y="1927274"/>
            <a:ext cx="8562219" cy="310896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81192" y="702156"/>
            <a:ext cx="11029616" cy="5863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 </a:t>
            </a:r>
            <a:r>
              <a:rPr lang="en-US" sz="4000" dirty="0" smtClean="0"/>
              <a:t>3. treatment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191" y="2161120"/>
            <a:ext cx="1641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1F1F"/>
                </a:solidFill>
                <a:latin typeface="open sans"/>
              </a:rPr>
              <a:t>Grade I</a:t>
            </a:r>
            <a:endParaRPr lang="en-US" sz="2400" b="1" i="0" dirty="0">
              <a:solidFill>
                <a:srgbClr val="1F1F1F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792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1192" y="702156"/>
            <a:ext cx="11029616" cy="5863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 </a:t>
            </a:r>
            <a:r>
              <a:rPr lang="en-US" sz="4000" dirty="0" smtClean="0"/>
              <a:t>3. treatment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191" y="2161120"/>
            <a:ext cx="1641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1F1F"/>
                </a:solidFill>
                <a:latin typeface="open sans"/>
              </a:rPr>
              <a:t>Grade </a:t>
            </a:r>
            <a:r>
              <a:rPr lang="en-US" sz="2400" b="1" dirty="0" smtClean="0">
                <a:solidFill>
                  <a:srgbClr val="1F1F1F"/>
                </a:solidFill>
                <a:latin typeface="open sans"/>
              </a:rPr>
              <a:t>II</a:t>
            </a:r>
            <a:endParaRPr lang="en-US" sz="2400" b="1" i="0" dirty="0">
              <a:solidFill>
                <a:srgbClr val="1F1F1F"/>
              </a:solidFill>
              <a:effectLst/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095" t="25048" r="8950" b="14183"/>
          <a:stretch/>
        </p:blipFill>
        <p:spPr>
          <a:xfrm>
            <a:off x="2385791" y="2013013"/>
            <a:ext cx="9225016" cy="384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1192" y="702156"/>
            <a:ext cx="11029616" cy="5863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 </a:t>
            </a:r>
            <a:r>
              <a:rPr lang="en-US" sz="4000" dirty="0" smtClean="0"/>
              <a:t>3. treatment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191" y="2161120"/>
            <a:ext cx="1641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1F1F"/>
                </a:solidFill>
                <a:latin typeface="open sans"/>
              </a:rPr>
              <a:t>Grade </a:t>
            </a:r>
            <a:r>
              <a:rPr lang="en-US" sz="2400" b="1" dirty="0" smtClean="0">
                <a:solidFill>
                  <a:srgbClr val="1F1F1F"/>
                </a:solidFill>
                <a:latin typeface="open sans"/>
              </a:rPr>
              <a:t>III</a:t>
            </a:r>
            <a:endParaRPr lang="en-US" sz="2400" b="1" i="0" dirty="0">
              <a:solidFill>
                <a:srgbClr val="1F1F1F"/>
              </a:solidFill>
              <a:effectLst/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987" t="26394" r="8842" b="16298"/>
          <a:stretch/>
        </p:blipFill>
        <p:spPr>
          <a:xfrm>
            <a:off x="2229901" y="2161120"/>
            <a:ext cx="9380906" cy="36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3.1. gallbladder </a:t>
            </a:r>
            <a:r>
              <a:rPr lang="en-US" b="1" dirty="0"/>
              <a:t>drainage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Optimal timing of gallbladder drainage</a:t>
            </a:r>
          </a:p>
          <a:p>
            <a:r>
              <a:rPr lang="en-US" dirty="0"/>
              <a:t>For patients with moderate (grade II) disease, gallbladder drainage should be used only when a patient does not respond to conservative treatment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</a:t>
            </a:r>
            <a:r>
              <a:rPr lang="en-US" dirty="0"/>
              <a:t>patients with severe (grade III) disease, gallbladder drainage is recommended with intensive care.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redictors </a:t>
            </a:r>
            <a:r>
              <a:rPr lang="en-US" dirty="0"/>
              <a:t>for failure of conservative </a:t>
            </a:r>
            <a:r>
              <a:rPr lang="en-US" dirty="0" smtClean="0"/>
              <a:t>treatment: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ge </a:t>
            </a:r>
            <a:r>
              <a:rPr lang="en-US" dirty="0"/>
              <a:t>above 70 years old, diabetes, tachycardia and a distended gallbladder at admission.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WBC </a:t>
            </a:r>
            <a:r>
              <a:rPr lang="en-US" dirty="0"/>
              <a:t>&gt;15000 cell/</a:t>
            </a:r>
            <a:r>
              <a:rPr lang="en-US" dirty="0" err="1"/>
              <a:t>μl</a:t>
            </a:r>
            <a:r>
              <a:rPr lang="en-US" dirty="0"/>
              <a:t>, an elevated temperature and age above 70 years old were found to be predictors for the failure of conservative treatment at 24-h and 48-h follow-up.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8957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Custom 1">
      <a:majorFont>
        <a:latin typeface="Times New Roman"/>
        <a:ea typeface=""/>
        <a:cs typeface=""/>
      </a:majorFont>
      <a:minorFont>
        <a:latin typeface="Gill Sans MT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3011</TotalTime>
  <Words>1243</Words>
  <Application>Microsoft Office PowerPoint</Application>
  <PresentationFormat>Widescreen</PresentationFormat>
  <Paragraphs>105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Garamond</vt:lpstr>
      <vt:lpstr>Gill Sans MT</vt:lpstr>
      <vt:lpstr>open sans</vt:lpstr>
      <vt:lpstr>Times New Roman</vt:lpstr>
      <vt:lpstr>Wingdings 2</vt:lpstr>
      <vt:lpstr>Dividend</vt:lpstr>
      <vt:lpstr>Organic</vt:lpstr>
      <vt:lpstr>Update Diagnostic criteria, severity grading and treatment of acute cholecystitis </vt:lpstr>
      <vt:lpstr>Background</vt:lpstr>
      <vt:lpstr>1. Diagnostic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3.1. gallbladder drainage </vt:lpstr>
      <vt:lpstr>3.1.1.Percutaneous transhepatic gallbladder drainage  </vt:lpstr>
      <vt:lpstr>3.1.2.Percutaneous transhepatic gallbladder aspiration </vt:lpstr>
      <vt:lpstr>3.1.3. endoscopic naso-gallbladder drainage (ENGBD) </vt:lpstr>
      <vt:lpstr>3.1.4. gallbladder stenting (EGBS) </vt:lpstr>
      <vt:lpstr>3.1.5. endoscopic ultrasound-guided gallbladder drainage (EUS-GBD)</vt:lpstr>
      <vt:lpstr>PowerPoint Presentation</vt:lpstr>
      <vt:lpstr> 3.2 Surgery laparoscopic cholecystectomy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Hoan</cp:lastModifiedBy>
  <cp:revision>47</cp:revision>
  <dcterms:created xsi:type="dcterms:W3CDTF">2022-08-11T16:31:42Z</dcterms:created>
  <dcterms:modified xsi:type="dcterms:W3CDTF">2022-09-14T13:19:43Z</dcterms:modified>
</cp:coreProperties>
</file>