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0" r:id="rId4"/>
    <p:sldId id="261" r:id="rId5"/>
    <p:sldId id="257" r:id="rId6"/>
    <p:sldId id="258" r:id="rId7"/>
    <p:sldId id="259" r:id="rId8"/>
    <p:sldId id="276" r:id="rId9"/>
    <p:sldId id="263" r:id="rId10"/>
    <p:sldId id="277" r:id="rId11"/>
    <p:sldId id="265" r:id="rId12"/>
    <p:sldId id="279" r:id="rId13"/>
    <p:sldId id="266" r:id="rId14"/>
    <p:sldId id="278" r:id="rId15"/>
    <p:sldId id="270" r:id="rId16"/>
    <p:sldId id="274" r:id="rId17"/>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5B9BF9A-CD0F-4EBC-AFCC-D796F7C40DE8}" type="datetimeFigureOut">
              <a:rPr lang="vi-VN" smtClean="0"/>
              <a:t>07/09/2022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311000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B9BF9A-CD0F-4EBC-AFCC-D796F7C40DE8}" type="datetimeFigureOut">
              <a:rPr lang="vi-VN" smtClean="0"/>
              <a:t>07/09/2022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39087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B9BF9A-CD0F-4EBC-AFCC-D796F7C40DE8}" type="datetimeFigureOut">
              <a:rPr lang="vi-VN" smtClean="0"/>
              <a:t>07/09/2022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134064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5B9BF9A-CD0F-4EBC-AFCC-D796F7C40DE8}" type="datetimeFigureOut">
              <a:rPr lang="vi-VN" smtClean="0"/>
              <a:t>07/09/2022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267599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B9BF9A-CD0F-4EBC-AFCC-D796F7C40DE8}" type="datetimeFigureOut">
              <a:rPr lang="vi-VN" smtClean="0"/>
              <a:t>07/09/2022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270310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5B9BF9A-CD0F-4EBC-AFCC-D796F7C40DE8}" type="datetimeFigureOut">
              <a:rPr lang="vi-VN" smtClean="0"/>
              <a:t>07/09/2022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423569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5B9BF9A-CD0F-4EBC-AFCC-D796F7C40DE8}" type="datetimeFigureOut">
              <a:rPr lang="vi-VN" smtClean="0"/>
              <a:t>07/09/2022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34529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5B9BF9A-CD0F-4EBC-AFCC-D796F7C40DE8}" type="datetimeFigureOut">
              <a:rPr lang="vi-VN" smtClean="0"/>
              <a:t>07/09/2022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82017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9BF9A-CD0F-4EBC-AFCC-D796F7C40DE8}" type="datetimeFigureOut">
              <a:rPr lang="vi-VN" smtClean="0"/>
              <a:t>07/09/2022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325252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B9BF9A-CD0F-4EBC-AFCC-D796F7C40DE8}" type="datetimeFigureOut">
              <a:rPr lang="vi-VN" smtClean="0"/>
              <a:t>07/09/2022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358426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B9BF9A-CD0F-4EBC-AFCC-D796F7C40DE8}" type="datetimeFigureOut">
              <a:rPr lang="vi-VN" smtClean="0"/>
              <a:t>07/09/2022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9EDC616-4D18-42AA-B045-6FDF310FA43A}" type="slidenum">
              <a:rPr lang="vi-VN" smtClean="0"/>
              <a:t>‹#›</a:t>
            </a:fld>
            <a:endParaRPr lang="vi-VN"/>
          </a:p>
        </p:txBody>
      </p:sp>
    </p:spTree>
    <p:extLst>
      <p:ext uri="{BB962C8B-B14F-4D97-AF65-F5344CB8AC3E}">
        <p14:creationId xmlns:p14="http://schemas.microsoft.com/office/powerpoint/2010/main" val="163539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9BF9A-CD0F-4EBC-AFCC-D796F7C40DE8}" type="datetimeFigureOut">
              <a:rPr lang="vi-VN" smtClean="0"/>
              <a:t>07/09/2022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DC616-4D18-42AA-B045-6FDF310FA43A}" type="slidenum">
              <a:rPr lang="vi-VN" smtClean="0"/>
              <a:t>‹#›</a:t>
            </a:fld>
            <a:endParaRPr lang="vi-VN"/>
          </a:p>
        </p:txBody>
      </p:sp>
    </p:spTree>
    <p:extLst>
      <p:ext uri="{BB962C8B-B14F-4D97-AF65-F5344CB8AC3E}">
        <p14:creationId xmlns:p14="http://schemas.microsoft.com/office/powerpoint/2010/main" val="388677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6" y="1731818"/>
            <a:ext cx="11651674" cy="2872654"/>
          </a:xfrm>
        </p:spPr>
        <p:txBody>
          <a:bodyPr>
            <a:normAutofit/>
          </a:bodyPr>
          <a:lstStyle/>
          <a:p>
            <a:r>
              <a:rPr lang="vi-VN" dirty="0" smtClean="0">
                <a:solidFill>
                  <a:srgbClr val="FF0000"/>
                </a:solidFill>
              </a:rPr>
              <a:t>TOPIC</a:t>
            </a:r>
            <a:r>
              <a:rPr lang="vi-VN" dirty="0" smtClean="0"/>
              <a:t/>
            </a:r>
            <a:br>
              <a:rPr lang="vi-VN" dirty="0" smtClean="0"/>
            </a:br>
            <a:r>
              <a:rPr lang="vi-VN" dirty="0" smtClean="0"/>
              <a:t>ANTERIOR CRUCIATE LIGAMENT RECONSTRUCTION</a:t>
            </a:r>
            <a:endParaRPr lang="vi-VN" dirty="0"/>
          </a:p>
        </p:txBody>
      </p:sp>
      <p:sp>
        <p:nvSpPr>
          <p:cNvPr id="3" name="Subtitle 2"/>
          <p:cNvSpPr>
            <a:spLocks noGrp="1"/>
          </p:cNvSpPr>
          <p:nvPr>
            <p:ph type="subTitle" idx="1"/>
          </p:nvPr>
        </p:nvSpPr>
        <p:spPr>
          <a:xfrm>
            <a:off x="540326" y="5042910"/>
            <a:ext cx="9144000" cy="1655762"/>
          </a:xfrm>
        </p:spPr>
        <p:txBody>
          <a:bodyPr/>
          <a:lstStyle/>
          <a:p>
            <a:pPr algn="l"/>
            <a:r>
              <a:rPr lang="vi-VN" dirty="0" smtClean="0"/>
              <a:t>Name: HA XUAN HUONG</a:t>
            </a:r>
          </a:p>
          <a:p>
            <a:pPr algn="l"/>
            <a:r>
              <a:rPr lang="vi-VN" dirty="0" smtClean="0"/>
              <a:t>CLASS: Resident Doctor K14</a:t>
            </a:r>
            <a:endParaRPr lang="vi-VN" dirty="0"/>
          </a:p>
        </p:txBody>
      </p:sp>
      <p:sp>
        <p:nvSpPr>
          <p:cNvPr id="4" name="TextBox 3"/>
          <p:cNvSpPr txBox="1"/>
          <p:nvPr/>
        </p:nvSpPr>
        <p:spPr>
          <a:xfrm>
            <a:off x="540326" y="623528"/>
            <a:ext cx="10668000" cy="584775"/>
          </a:xfrm>
          <a:prstGeom prst="rect">
            <a:avLst/>
          </a:prstGeom>
          <a:noFill/>
        </p:spPr>
        <p:txBody>
          <a:bodyPr wrap="square" rtlCol="0">
            <a:spAutoFit/>
          </a:bodyPr>
          <a:lstStyle/>
          <a:p>
            <a:pPr algn="ctr"/>
            <a:r>
              <a:rPr lang="en-US" sz="3200" dirty="0" smtClean="0"/>
              <a:t>Thai Nguyen </a:t>
            </a:r>
            <a:r>
              <a:rPr lang="en-US" sz="3200" dirty="0"/>
              <a:t>U</a:t>
            </a:r>
            <a:r>
              <a:rPr lang="en-US" sz="3200" dirty="0" smtClean="0"/>
              <a:t>niversity </a:t>
            </a:r>
            <a:r>
              <a:rPr lang="en-US" sz="3200" dirty="0"/>
              <a:t>O</a:t>
            </a:r>
            <a:r>
              <a:rPr lang="en-US" sz="3200" dirty="0" smtClean="0"/>
              <a:t>f </a:t>
            </a:r>
            <a:r>
              <a:rPr lang="en-US" sz="3200" dirty="0"/>
              <a:t>M</a:t>
            </a:r>
            <a:r>
              <a:rPr lang="en-US" sz="3200" dirty="0" smtClean="0"/>
              <a:t>edicine </a:t>
            </a:r>
            <a:r>
              <a:rPr lang="en-US" sz="3200" dirty="0"/>
              <a:t>A</a:t>
            </a:r>
            <a:r>
              <a:rPr lang="en-US" sz="3200" dirty="0" smtClean="0"/>
              <a:t>nd Pharmacy</a:t>
            </a:r>
            <a:endParaRPr lang="vi-VN" sz="3200" dirty="0"/>
          </a:p>
        </p:txBody>
      </p:sp>
      <p:pic>
        <p:nvPicPr>
          <p:cNvPr id="1026" name="Picture 2" descr="Tập tin:LogoDHYDUOCTN.jpg – Wikipedia tiếng Việ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2255" y="861866"/>
            <a:ext cx="1862282" cy="1862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745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by way of bone </a:t>
            </a:r>
            <a:r>
              <a:rPr lang="en-US" b="1" dirty="0" smtClean="0"/>
              <a:t>tunneling </a:t>
            </a:r>
            <a:r>
              <a:rPr lang="vi-VN" b="1" i="1" dirty="0"/>
              <a:t>(inside out, outside in, all inside,..)</a:t>
            </a:r>
            <a:r>
              <a:rPr lang="vi-VN" b="1" dirty="0"/>
              <a:t/>
            </a:r>
            <a:br>
              <a:rPr lang="vi-VN" b="1" dirty="0"/>
            </a:br>
            <a:endParaRPr lang="vi-VN" b="1" dirty="0"/>
          </a:p>
        </p:txBody>
      </p:sp>
      <p:sp>
        <p:nvSpPr>
          <p:cNvPr id="3" name="Content Placeholder 2"/>
          <p:cNvSpPr>
            <a:spLocks noGrp="1"/>
          </p:cNvSpPr>
          <p:nvPr>
            <p:ph idx="1"/>
          </p:nvPr>
        </p:nvSpPr>
        <p:spPr>
          <a:xfrm>
            <a:off x="443345" y="1565564"/>
            <a:ext cx="11152909" cy="4862945"/>
          </a:xfrm>
        </p:spPr>
        <p:txBody>
          <a:bodyPr>
            <a:normAutofit fontScale="92500" lnSpcReduction="10000"/>
          </a:bodyPr>
          <a:lstStyle/>
          <a:p>
            <a:pPr marL="0" indent="0">
              <a:buNone/>
            </a:pPr>
            <a:r>
              <a:rPr lang="vi-VN" dirty="0"/>
              <a:t>All-Inside ACL Reconstruction</a:t>
            </a:r>
          </a:p>
          <a:p>
            <a:r>
              <a:rPr lang="en-US" dirty="0" smtClean="0"/>
              <a:t>All inside is </a:t>
            </a:r>
            <a:r>
              <a:rPr lang="en-US" dirty="0"/>
              <a:t>a recently developed technique that tunnels the femur and tibia from the inside out. Both of these tunnels only go through a part of the bone, that is, a "truncated" tunnel</a:t>
            </a:r>
            <a:r>
              <a:rPr lang="en-US" dirty="0" smtClean="0"/>
              <a:t>.</a:t>
            </a:r>
          </a:p>
          <a:p>
            <a:r>
              <a:rPr lang="en-US" dirty="0"/>
              <a:t>Performing this technique requires a special tool to tunnel the </a:t>
            </a:r>
            <a:r>
              <a:rPr lang="en-US" dirty="0" err="1"/>
              <a:t>tibial</a:t>
            </a:r>
            <a:r>
              <a:rPr lang="en-US" dirty="0"/>
              <a:t> plateau from the inside of the joint to the outside. This tool has several types such as: </a:t>
            </a:r>
            <a:r>
              <a:rPr lang="en-US" dirty="0" err="1"/>
              <a:t>Arthrex's</a:t>
            </a:r>
            <a:r>
              <a:rPr lang="en-US" dirty="0"/>
              <a:t> </a:t>
            </a:r>
            <a:r>
              <a:rPr lang="en-US" dirty="0" err="1"/>
              <a:t>Flipcutter</a:t>
            </a:r>
            <a:r>
              <a:rPr lang="en-US" dirty="0"/>
              <a:t>.</a:t>
            </a:r>
          </a:p>
          <a:p>
            <a:r>
              <a:rPr lang="en-US" dirty="0" smtClean="0"/>
              <a:t>In </a:t>
            </a:r>
            <a:r>
              <a:rPr lang="en-US" dirty="0"/>
              <a:t>2016, </a:t>
            </a:r>
            <a:r>
              <a:rPr lang="en-US" dirty="0" err="1"/>
              <a:t>Octav</a:t>
            </a:r>
            <a:r>
              <a:rPr lang="en-US" dirty="0"/>
              <a:t> </a:t>
            </a:r>
            <a:r>
              <a:rPr lang="en-US" dirty="0" err="1"/>
              <a:t>Russu</a:t>
            </a:r>
            <a:r>
              <a:rPr lang="en-US" dirty="0"/>
              <a:t> reported the results of All-Inside ACL reconstruction surgery in 27 patients. Achieving good results in all patients, the average </a:t>
            </a:r>
            <a:r>
              <a:rPr lang="en-US" dirty="0" err="1"/>
              <a:t>Lysholm</a:t>
            </a:r>
            <a:r>
              <a:rPr lang="en-US" dirty="0"/>
              <a:t> score after surgery was 95.55 ± </a:t>
            </a:r>
            <a:r>
              <a:rPr lang="en-US" dirty="0" smtClean="0"/>
              <a:t>4.63</a:t>
            </a:r>
          </a:p>
          <a:p>
            <a:r>
              <a:rPr lang="en-US" dirty="0"/>
              <a:t>In 2015 at Viet </a:t>
            </a:r>
            <a:r>
              <a:rPr lang="en-US" dirty="0" err="1"/>
              <a:t>Duc</a:t>
            </a:r>
            <a:r>
              <a:rPr lang="en-US" dirty="0"/>
              <a:t> Hospital, author Nguyen </a:t>
            </a:r>
            <a:r>
              <a:rPr lang="en-US" dirty="0" err="1"/>
              <a:t>Manh</a:t>
            </a:r>
            <a:r>
              <a:rPr lang="en-US" dirty="0"/>
              <a:t> </a:t>
            </a:r>
            <a:r>
              <a:rPr lang="en-US" dirty="0" err="1"/>
              <a:t>Khanh</a:t>
            </a:r>
            <a:r>
              <a:rPr lang="en-US" dirty="0"/>
              <a:t> reported the initial results of endoscopic reconstruction of ACL by the "All inside" method with 84 patients with good and very good results of 100%.</a:t>
            </a:r>
            <a:endParaRPr lang="vi-VN" dirty="0"/>
          </a:p>
        </p:txBody>
      </p:sp>
    </p:spTree>
    <p:extLst>
      <p:ext uri="{BB962C8B-B14F-4D97-AF65-F5344CB8AC3E}">
        <p14:creationId xmlns:p14="http://schemas.microsoft.com/office/powerpoint/2010/main" val="376058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309" y="-244475"/>
            <a:ext cx="11173691" cy="1325563"/>
          </a:xfrm>
        </p:spPr>
        <p:txBody>
          <a:bodyPr>
            <a:noAutofit/>
          </a:bodyPr>
          <a:lstStyle/>
          <a:p>
            <a:r>
              <a:rPr lang="en-US" sz="3600" b="1" dirty="0" smtClean="0"/>
              <a:t>Methods according to the anatomical structure of the ACL</a:t>
            </a:r>
            <a:endParaRPr lang="vi-VN" sz="3600" b="1" dirty="0"/>
          </a:p>
        </p:txBody>
      </p:sp>
      <p:sp>
        <p:nvSpPr>
          <p:cNvPr id="3" name="Content Placeholder 2"/>
          <p:cNvSpPr>
            <a:spLocks noGrp="1"/>
          </p:cNvSpPr>
          <p:nvPr>
            <p:ph idx="1"/>
          </p:nvPr>
        </p:nvSpPr>
        <p:spPr>
          <a:xfrm>
            <a:off x="138546" y="790142"/>
            <a:ext cx="11679382" cy="4630593"/>
          </a:xfrm>
        </p:spPr>
        <p:txBody>
          <a:bodyPr>
            <a:normAutofit/>
          </a:bodyPr>
          <a:lstStyle/>
          <a:p>
            <a:pPr marL="0" indent="0">
              <a:buNone/>
            </a:pPr>
            <a:r>
              <a:rPr lang="en-US" sz="2400" b="1" dirty="0" smtClean="0"/>
              <a:t>Single-bundle anterior cruciate ligament reconstruction</a:t>
            </a:r>
          </a:p>
          <a:p>
            <a:r>
              <a:rPr lang="en-US" sz="2400" dirty="0" smtClean="0"/>
              <a:t>The principle of the technique is to create the attachment site of the new ligament that is the closest approximation to the anatomical position of the original ACL while at the same time creating an isometric interval between the two locations of the tunnel.</a:t>
            </a:r>
          </a:p>
          <a:p>
            <a:r>
              <a:rPr lang="en-US" sz="2400" dirty="0" smtClean="0"/>
              <a:t>ACL reconstruction </a:t>
            </a:r>
            <a:r>
              <a:rPr lang="en-US" sz="2400" dirty="0"/>
              <a:t>with only a single bundle, gives good results with rates of 80%-98% and is the most popular method today</a:t>
            </a:r>
            <a:r>
              <a:rPr lang="en-US" sz="2400" dirty="0" smtClean="0"/>
              <a:t>.</a:t>
            </a:r>
          </a:p>
          <a:p>
            <a:r>
              <a:rPr lang="en-US" sz="2400" dirty="0" smtClean="0"/>
              <a:t>In 2018, Tran </a:t>
            </a:r>
            <a:r>
              <a:rPr lang="en-US" sz="2400" dirty="0" err="1"/>
              <a:t>Quoc</a:t>
            </a:r>
            <a:r>
              <a:rPr lang="en-US" sz="2400" dirty="0"/>
              <a:t> Lam reported reconstruction of the </a:t>
            </a:r>
            <a:r>
              <a:rPr lang="en-US" sz="2400" dirty="0" smtClean="0"/>
              <a:t>ACL with </a:t>
            </a:r>
            <a:r>
              <a:rPr lang="en-US" sz="2400" dirty="0"/>
              <a:t>single-bundle technique, </a:t>
            </a:r>
            <a:r>
              <a:rPr lang="en-US" sz="2400" dirty="0" err="1"/>
              <a:t>Lysholm</a:t>
            </a:r>
            <a:r>
              <a:rPr lang="en-US" sz="2400" dirty="0"/>
              <a:t> score at 6 months after surgery was: 93.9±4.7 </a:t>
            </a:r>
            <a:r>
              <a:rPr lang="en-US" sz="2400" dirty="0" smtClean="0"/>
              <a:t>points,</a:t>
            </a:r>
          </a:p>
        </p:txBody>
      </p:sp>
      <p:pic>
        <p:nvPicPr>
          <p:cNvPr id="2050" name="Picture 2" descr="Đứt dây chằng chéo trước khớp gối, điều trị thế nào? - Bệnh viện Nhân Dân  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309" y="4100945"/>
            <a:ext cx="6871855" cy="26788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ác phương pháp phẫu thuật tái tạo dây chằng chéo trước khớp gối - Bệnh  viện Việt ĐứcBệnh viện Việt Đức"/>
          <p:cNvPicPr>
            <a:picLocks noChangeAspect="1" noChangeArrowheads="1"/>
          </p:cNvPicPr>
          <p:nvPr/>
        </p:nvPicPr>
        <p:blipFill rotWithShape="1">
          <a:blip r:embed="rId3">
            <a:extLst>
              <a:ext uri="{28A0092B-C50C-407E-A947-70E740481C1C}">
                <a14:useLocalDpi xmlns:a14="http://schemas.microsoft.com/office/drawing/2010/main" val="0"/>
              </a:ext>
            </a:extLst>
          </a:blip>
          <a:srcRect l="-191851" t="-211344" r="236273" b="211344"/>
          <a:stretch/>
        </p:blipFill>
        <p:spPr bwMode="auto">
          <a:xfrm>
            <a:off x="1856509" y="-1066800"/>
            <a:ext cx="2128116" cy="22288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ác phương pháp phẫu thuật tái tạo dây chằng chéo trước khớp gối - Bệnh  viện Việt ĐứcBệnh viện Việt Đức"/>
          <p:cNvPicPr/>
          <p:nvPr/>
        </p:nvPicPr>
        <p:blipFill rotWithShape="1">
          <a:blip r:embed="rId3">
            <a:extLst>
              <a:ext uri="{28A0092B-C50C-407E-A947-70E740481C1C}">
                <a14:useLocalDpi xmlns:a14="http://schemas.microsoft.com/office/drawing/2010/main" val="0"/>
              </a:ext>
            </a:extLst>
          </a:blip>
          <a:srcRect l="44592" t="15064"/>
          <a:stretch/>
        </p:blipFill>
        <p:spPr bwMode="auto">
          <a:xfrm>
            <a:off x="9795164" y="4100945"/>
            <a:ext cx="2272145" cy="2757055"/>
          </a:xfrm>
          <a:prstGeom prst="rect">
            <a:avLst/>
          </a:prstGeom>
          <a:noFill/>
          <a:ln>
            <a:noFill/>
          </a:ln>
          <a:extLst>
            <a:ext uri="{53640926-AAD7-44D8-BBD7-CCE9431645EC}">
              <a14:shadowObscured xmlns:a14="http://schemas.microsoft.com/office/drawing/2010/main"/>
            </a:ext>
          </a:extLst>
        </p:spPr>
      </p:pic>
      <p:pic>
        <p:nvPicPr>
          <p:cNvPr id="2055" name="Picture 7" descr="z3532786797734_8c43fffa81c742208e003a36d401a9d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76" y="4100945"/>
            <a:ext cx="2855191" cy="269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181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pPr marL="0" indent="0">
              <a:buNone/>
            </a:pPr>
            <a:r>
              <a:rPr lang="vi-VN" b="1" dirty="0"/>
              <a:t>Double-bundle Anterior Cruciate Ligament reconstruction</a:t>
            </a:r>
          </a:p>
          <a:p>
            <a:r>
              <a:rPr lang="en-US" dirty="0">
                <a:latin typeface="Times New Roman" panose="02020603050405020304" pitchFamily="18" charset="0"/>
                <a:ea typeface="Tahoma" panose="020B0604030504040204" pitchFamily="34" charset="0"/>
                <a:cs typeface="Times New Roman" panose="02020603050405020304" pitchFamily="18" charset="0"/>
              </a:rPr>
              <a:t>The principle of 2-bundle ligament reconstruction is an anatomical principle based on the anatomical structure of the </a:t>
            </a:r>
            <a:r>
              <a:rPr lang="en-US" dirty="0" smtClean="0">
                <a:latin typeface="Times New Roman" panose="02020603050405020304" pitchFamily="18" charset="0"/>
                <a:ea typeface="Tahoma" panose="020B0604030504040204" pitchFamily="34" charset="0"/>
                <a:cs typeface="Times New Roman" panose="02020603050405020304" pitchFamily="18" charset="0"/>
              </a:rPr>
              <a:t>ACL</a:t>
            </a:r>
          </a:p>
          <a:p>
            <a:r>
              <a:rPr lang="en-US" dirty="0">
                <a:latin typeface="Times New Roman" panose="02020603050405020304" pitchFamily="18" charset="0"/>
                <a:ea typeface="Tahoma" panose="020B0604030504040204" pitchFamily="34" charset="0"/>
                <a:cs typeface="Times New Roman" panose="02020603050405020304" pitchFamily="18" charset="0"/>
              </a:rPr>
              <a:t>Le </a:t>
            </a:r>
            <a:r>
              <a:rPr lang="en-US" dirty="0" err="1">
                <a:latin typeface="Times New Roman" panose="02020603050405020304" pitchFamily="18" charset="0"/>
                <a:ea typeface="Tahoma" panose="020B0604030504040204" pitchFamily="34" charset="0"/>
                <a:cs typeface="Times New Roman" panose="02020603050405020304" pitchFamily="18" charset="0"/>
              </a:rPr>
              <a:t>Thanh</a:t>
            </a:r>
            <a:r>
              <a:rPr lang="en-US" dirty="0">
                <a:latin typeface="Times New Roman" panose="02020603050405020304" pitchFamily="18" charset="0"/>
                <a:ea typeface="Tahoma" panose="020B0604030504040204" pitchFamily="34" charset="0"/>
                <a:cs typeface="Times New Roman" panose="02020603050405020304" pitchFamily="18" charset="0"/>
              </a:rPr>
              <a:t> Hung (2014) reported the results of two-bundle ACL reconstruction with an average </a:t>
            </a:r>
            <a:r>
              <a:rPr lang="en-US" dirty="0" err="1">
                <a:latin typeface="Times New Roman" panose="02020603050405020304" pitchFamily="18" charset="0"/>
                <a:ea typeface="Tahoma" panose="020B0604030504040204" pitchFamily="34" charset="0"/>
                <a:cs typeface="Times New Roman" panose="02020603050405020304" pitchFamily="18" charset="0"/>
              </a:rPr>
              <a:t>Lysholm</a:t>
            </a:r>
            <a:r>
              <a:rPr lang="en-US" dirty="0">
                <a:latin typeface="Times New Roman" panose="02020603050405020304" pitchFamily="18" charset="0"/>
                <a:ea typeface="Tahoma" panose="020B0604030504040204" pitchFamily="34" charset="0"/>
                <a:cs typeface="Times New Roman" panose="02020603050405020304" pitchFamily="18" charset="0"/>
              </a:rPr>
              <a:t> score of 90.33 points, good and very good rates of 94.9</a:t>
            </a:r>
            <a:r>
              <a:rPr lang="en-US" dirty="0" smtClean="0">
                <a:latin typeface="Times New Roman" panose="02020603050405020304" pitchFamily="18" charset="0"/>
                <a:ea typeface="Tahoma" panose="020B0604030504040204" pitchFamily="34" charset="0"/>
                <a:cs typeface="Times New Roman" panose="02020603050405020304" pitchFamily="18" charset="0"/>
              </a:rPr>
              <a:t>%.</a:t>
            </a:r>
          </a:p>
          <a:p>
            <a:r>
              <a:rPr lang="en-US" dirty="0" smtClean="0">
                <a:latin typeface="Times New Roman" panose="02020603050405020304" pitchFamily="18" charset="0"/>
                <a:ea typeface="Tahoma" panose="020B0604030504040204" pitchFamily="34" charset="0"/>
                <a:cs typeface="Times New Roman" panose="02020603050405020304" pitchFamily="18" charset="0"/>
              </a:rPr>
              <a:t>Lam </a:t>
            </a:r>
            <a:r>
              <a:rPr lang="en-US" dirty="0" err="1" smtClean="0">
                <a:latin typeface="Times New Roman" panose="02020603050405020304" pitchFamily="18" charset="0"/>
                <a:ea typeface="Tahoma" panose="020B0604030504040204" pitchFamily="34" charset="0"/>
                <a:cs typeface="Times New Roman" panose="02020603050405020304" pitchFamily="18" charset="0"/>
              </a:rPr>
              <a:t>Thanh</a:t>
            </a:r>
            <a:r>
              <a:rPr lang="en-US" dirty="0" smtClean="0">
                <a:latin typeface="Times New Roman" panose="02020603050405020304" pitchFamily="18" charset="0"/>
                <a:ea typeface="Tahoma" panose="020B0604030504040204" pitchFamily="34" charset="0"/>
                <a:cs typeface="Times New Roman" panose="02020603050405020304" pitchFamily="18" charset="0"/>
              </a:rPr>
              <a:t> Hai(2020) </a:t>
            </a:r>
            <a:r>
              <a:rPr lang="en-US" dirty="0">
                <a:latin typeface="Times New Roman" panose="02020603050405020304" pitchFamily="18" charset="0"/>
                <a:ea typeface="Tahoma" panose="020B0604030504040204" pitchFamily="34" charset="0"/>
                <a:cs typeface="Times New Roman" panose="02020603050405020304" pitchFamily="18" charset="0"/>
              </a:rPr>
              <a:t>reported the results of two-bundle ACL reconstruction with an average </a:t>
            </a:r>
            <a:r>
              <a:rPr lang="en-US" dirty="0" err="1">
                <a:latin typeface="Times New Roman" panose="02020603050405020304" pitchFamily="18" charset="0"/>
                <a:ea typeface="Tahoma" panose="020B0604030504040204" pitchFamily="34" charset="0"/>
                <a:cs typeface="Times New Roman" panose="02020603050405020304" pitchFamily="18" charset="0"/>
              </a:rPr>
              <a:t>Lysholm</a:t>
            </a:r>
            <a:r>
              <a:rPr lang="en-US" dirty="0">
                <a:latin typeface="Times New Roman" panose="02020603050405020304" pitchFamily="18" charset="0"/>
                <a:ea typeface="Tahoma" panose="020B0604030504040204" pitchFamily="34" charset="0"/>
                <a:cs typeface="Times New Roman" panose="02020603050405020304" pitchFamily="18" charset="0"/>
              </a:rPr>
              <a:t> score of </a:t>
            </a:r>
            <a:r>
              <a:rPr lang="vi-VN" dirty="0" smtClean="0">
                <a:latin typeface="Times New Roman" panose="02020603050405020304" pitchFamily="18" charset="0"/>
                <a:ea typeface="Tahoma" panose="020B0604030504040204" pitchFamily="34" charset="0"/>
                <a:cs typeface="Times New Roman" panose="02020603050405020304" pitchFamily="18" charset="0"/>
              </a:rPr>
              <a:t>93,69±3,6</a:t>
            </a:r>
          </a:p>
          <a:p>
            <a:endParaRPr lang="en-US" dirty="0" smtClean="0">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r>
              <a:rPr lang="vi-VN" b="1" dirty="0" smtClean="0"/>
              <a:t>Hybrid </a:t>
            </a:r>
            <a:r>
              <a:rPr lang="vi-VN" b="1" dirty="0"/>
              <a:t>anterior cruciate ligament reconstruction</a:t>
            </a:r>
          </a:p>
          <a:p>
            <a:endParaRPr lang="vi-VN" dirty="0"/>
          </a:p>
        </p:txBody>
      </p:sp>
    </p:spTree>
    <p:extLst>
      <p:ext uri="{BB962C8B-B14F-4D97-AF65-F5344CB8AC3E}">
        <p14:creationId xmlns:p14="http://schemas.microsoft.com/office/powerpoint/2010/main" val="428283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Techniques according to the source of grafts using reconstruction of </a:t>
            </a:r>
            <a:r>
              <a:rPr lang="en-US" sz="4000" b="1" dirty="0" smtClean="0"/>
              <a:t>the ACL</a:t>
            </a:r>
            <a:endParaRPr lang="vi-VN" sz="4000" b="1" dirty="0"/>
          </a:p>
        </p:txBody>
      </p:sp>
      <p:sp>
        <p:nvSpPr>
          <p:cNvPr id="3" name="Content Placeholder 2"/>
          <p:cNvSpPr>
            <a:spLocks noGrp="1"/>
          </p:cNvSpPr>
          <p:nvPr>
            <p:ph idx="1"/>
          </p:nvPr>
        </p:nvSpPr>
        <p:spPr>
          <a:xfrm>
            <a:off x="360218" y="1825624"/>
            <a:ext cx="11333018" cy="4769139"/>
          </a:xfrm>
        </p:spPr>
        <p:txBody>
          <a:bodyPr>
            <a:normAutofit lnSpcReduction="10000"/>
          </a:bodyPr>
          <a:lstStyle/>
          <a:p>
            <a:pPr marL="0" indent="0">
              <a:buNone/>
            </a:pPr>
            <a:r>
              <a:rPr lang="vi-VN" b="1" dirty="0" smtClean="0"/>
              <a:t>Autograft</a:t>
            </a:r>
          </a:p>
          <a:p>
            <a:r>
              <a:rPr lang="vi-VN" dirty="0" smtClean="0"/>
              <a:t>Advantages: </a:t>
            </a:r>
            <a:r>
              <a:rPr lang="en-US" dirty="0" err="1"/>
              <a:t>Autograft</a:t>
            </a:r>
            <a:r>
              <a:rPr lang="en-US" dirty="0"/>
              <a:t> provides bone cells (osteogenic cell) and growth factors that are essential for healing and bone </a:t>
            </a:r>
            <a:r>
              <a:rPr lang="en-US" dirty="0" smtClean="0"/>
              <a:t>regeneration. No </a:t>
            </a:r>
            <a:r>
              <a:rPr lang="en-US" dirty="0"/>
              <a:t>risk of disease </a:t>
            </a:r>
            <a:r>
              <a:rPr lang="en-US" dirty="0" smtClean="0"/>
              <a:t>transfer. There </a:t>
            </a:r>
            <a:r>
              <a:rPr lang="en-US" dirty="0"/>
              <a:t>is no risk of rejection of the </a:t>
            </a:r>
            <a:r>
              <a:rPr lang="en-US" dirty="0" err="1"/>
              <a:t>autograft</a:t>
            </a:r>
            <a:r>
              <a:rPr lang="en-US" dirty="0" smtClean="0"/>
              <a:t>.</a:t>
            </a:r>
          </a:p>
          <a:p>
            <a:r>
              <a:rPr lang="en-US" dirty="0" smtClean="0"/>
              <a:t>Disadvantages</a:t>
            </a:r>
            <a:r>
              <a:rPr lang="en-US" dirty="0"/>
              <a:t>: Need of second surgical </a:t>
            </a:r>
            <a:r>
              <a:rPr lang="en-US" dirty="0" smtClean="0"/>
              <a:t>procedure. Limited availability. Donor </a:t>
            </a:r>
            <a:r>
              <a:rPr lang="en-US" dirty="0"/>
              <a:t>site </a:t>
            </a:r>
            <a:r>
              <a:rPr lang="en-US" dirty="0" smtClean="0"/>
              <a:t>pain. Procurement morbidity. Everyone </a:t>
            </a:r>
            <a:r>
              <a:rPr lang="en-US" dirty="0"/>
              <a:t>is not having bone which is suitable for </a:t>
            </a:r>
            <a:r>
              <a:rPr lang="en-US" dirty="0" err="1" smtClean="0"/>
              <a:t>autograft</a:t>
            </a:r>
            <a:endParaRPr lang="en-US" dirty="0" smtClean="0"/>
          </a:p>
          <a:p>
            <a:r>
              <a:rPr lang="en-US" dirty="0"/>
              <a:t>Ngo Van </a:t>
            </a:r>
            <a:r>
              <a:rPr lang="en-US" dirty="0" err="1"/>
              <a:t>Toan</a:t>
            </a:r>
            <a:r>
              <a:rPr lang="en-US" dirty="0"/>
              <a:t> evaluated the results in 7 years of surgery to reconstruct the anterior cruciate ligament for 865 patients with rupture of the anterior cruciate ligament with autologous tapered and semi-tendon tendons, the longest follow-up time was 2 years. good and very good rate reached 92.25%</a:t>
            </a:r>
          </a:p>
          <a:p>
            <a:endParaRPr lang="vi-VN" dirty="0"/>
          </a:p>
        </p:txBody>
      </p:sp>
    </p:spTree>
    <p:extLst>
      <p:ext uri="{BB962C8B-B14F-4D97-AF65-F5344CB8AC3E}">
        <p14:creationId xmlns:p14="http://schemas.microsoft.com/office/powerpoint/2010/main" val="229886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10515600" cy="5110163"/>
          </a:xfrm>
        </p:spPr>
        <p:txBody>
          <a:bodyPr>
            <a:normAutofit/>
          </a:bodyPr>
          <a:lstStyle/>
          <a:p>
            <a:pPr marL="0" indent="0">
              <a:buNone/>
            </a:pPr>
            <a:r>
              <a:rPr lang="vi-VN" b="1" dirty="0" smtClean="0"/>
              <a:t>Allograft</a:t>
            </a:r>
            <a:endParaRPr lang="vi-VN" b="1" dirty="0"/>
          </a:p>
          <a:p>
            <a:r>
              <a:rPr lang="en-US" dirty="0"/>
              <a:t>Advantages of using allograft tissue include elimination of pain caused by obtaining the graft from the patient, decreased surgery time and smaller incisions. </a:t>
            </a:r>
          </a:p>
          <a:p>
            <a:r>
              <a:rPr lang="en-US" dirty="0"/>
              <a:t>Disadvantages: including viral transmission (HIV and Hepatitis C), </a:t>
            </a:r>
            <a:r>
              <a:rPr lang="vi-VN" dirty="0"/>
              <a:t> infection from allograft </a:t>
            </a:r>
            <a:r>
              <a:rPr lang="vi-VN" dirty="0" smtClean="0"/>
              <a:t>tissue</a:t>
            </a:r>
          </a:p>
          <a:p>
            <a:r>
              <a:rPr lang="en-US" dirty="0"/>
              <a:t>In 2018, Tran Hoang Tung presented the results of a study of 36 cases of ACL lesions reconstructed using the </a:t>
            </a:r>
            <a:r>
              <a:rPr lang="en-US" dirty="0" smtClean="0"/>
              <a:t>allograft </a:t>
            </a:r>
            <a:r>
              <a:rPr lang="en-US" dirty="0"/>
              <a:t>by two-bundle technique, the good rate after surgery reached 94.5%.</a:t>
            </a:r>
            <a:endParaRPr lang="vi-VN" dirty="0"/>
          </a:p>
          <a:p>
            <a:endParaRPr lang="vi-VN" dirty="0"/>
          </a:p>
        </p:txBody>
      </p:sp>
    </p:spTree>
    <p:extLst>
      <p:ext uri="{BB962C8B-B14F-4D97-AF65-F5344CB8AC3E}">
        <p14:creationId xmlns:p14="http://schemas.microsoft.com/office/powerpoint/2010/main" val="3678983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Techniques in the way of fixing the puzzle piece</a:t>
            </a:r>
            <a:endParaRPr lang="vi-VN" b="1" dirty="0"/>
          </a:p>
        </p:txBody>
      </p:sp>
      <p:sp>
        <p:nvSpPr>
          <p:cNvPr id="3" name="Content Placeholder 2"/>
          <p:cNvSpPr>
            <a:spLocks noGrp="1"/>
          </p:cNvSpPr>
          <p:nvPr>
            <p:ph idx="1"/>
          </p:nvPr>
        </p:nvSpPr>
        <p:spPr>
          <a:xfrm>
            <a:off x="838200" y="1825625"/>
            <a:ext cx="8167255" cy="4351338"/>
          </a:xfrm>
        </p:spPr>
        <p:txBody>
          <a:bodyPr/>
          <a:lstStyle/>
          <a:p>
            <a:r>
              <a:rPr lang="en-US" dirty="0"/>
              <a:t>Secure the puzzle piece with vertical dowel </a:t>
            </a:r>
            <a:r>
              <a:rPr lang="en-US" dirty="0" smtClean="0"/>
              <a:t>screws</a:t>
            </a:r>
          </a:p>
          <a:p>
            <a:r>
              <a:rPr lang="en-US" dirty="0"/>
              <a:t>Secure the puzzle piece with the horizontal dowel screw</a:t>
            </a:r>
            <a:r>
              <a:rPr lang="en-US" dirty="0" smtClean="0"/>
              <a:t>.</a:t>
            </a:r>
          </a:p>
          <a:p>
            <a:r>
              <a:rPr lang="vi-VN" dirty="0"/>
              <a:t>Endo button-style latch </a:t>
            </a:r>
            <a:r>
              <a:rPr lang="vi-VN" dirty="0" smtClean="0"/>
              <a:t>screw</a:t>
            </a:r>
            <a:endParaRPr lang="en-US" dirty="0" smtClean="0"/>
          </a:p>
          <a:p>
            <a:r>
              <a:rPr lang="vi-VN" dirty="0" smtClean="0"/>
              <a:t>“All-inside”: Retroscrew</a:t>
            </a:r>
            <a:r>
              <a:rPr lang="vi-VN" dirty="0"/>
              <a:t> </a:t>
            </a:r>
            <a:r>
              <a:rPr lang="vi-VN" dirty="0" smtClean="0"/>
              <a:t>and TightRope</a:t>
            </a:r>
            <a:endParaRPr lang="vi-VN" dirty="0"/>
          </a:p>
        </p:txBody>
      </p:sp>
      <p:pic>
        <p:nvPicPr>
          <p:cNvPr id="4" name="Picture 3"/>
          <p:cNvPicPr>
            <a:picLocks noChangeAspect="1"/>
          </p:cNvPicPr>
          <p:nvPr/>
        </p:nvPicPr>
        <p:blipFill>
          <a:blip r:embed="rId2"/>
          <a:stretch>
            <a:fillRect/>
          </a:stretch>
        </p:blipFill>
        <p:spPr>
          <a:xfrm>
            <a:off x="8506691" y="1690688"/>
            <a:ext cx="3685309" cy="3574039"/>
          </a:xfrm>
          <a:prstGeom prst="rect">
            <a:avLst/>
          </a:prstGeom>
        </p:spPr>
      </p:pic>
    </p:spTree>
    <p:extLst>
      <p:ext uri="{BB962C8B-B14F-4D97-AF65-F5344CB8AC3E}">
        <p14:creationId xmlns:p14="http://schemas.microsoft.com/office/powerpoint/2010/main" val="4062091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734291"/>
            <a:ext cx="10515600" cy="5470381"/>
          </a:xfrm>
        </p:spPr>
        <p:txBody>
          <a:bodyPr>
            <a:prstTxWarp prst="textPlain">
              <a:avLst/>
            </a:prstTxWarp>
            <a:normAutofit/>
          </a:bodyPr>
          <a:lstStyle/>
          <a:p>
            <a:pPr marL="0" indent="0" algn="ctr">
              <a:buNone/>
            </a:pPr>
            <a:r>
              <a:rPr lang="en-US" sz="9600" dirty="0" smtClean="0">
                <a:ln w="0"/>
                <a:solidFill>
                  <a:schemeClr val="accent1"/>
                </a:solidFill>
                <a:effectLst>
                  <a:outerShdw blurRad="38100" dist="25400" dir="5400000" algn="ctr" rotWithShape="0">
                    <a:srgbClr val="6E747A">
                      <a:alpha val="43000"/>
                    </a:srgbClr>
                  </a:outerShdw>
                </a:effectLst>
              </a:rPr>
              <a:t>THANKS FOR WATHCHING</a:t>
            </a:r>
            <a:endParaRPr lang="vi-VN" sz="96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71188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5530"/>
          </a:xfrm>
        </p:spPr>
        <p:txBody>
          <a:bodyPr/>
          <a:lstStyle/>
          <a:p>
            <a:pPr algn="ctr"/>
            <a:r>
              <a:rPr lang="vi-VN" dirty="0" smtClean="0"/>
              <a:t>Overview</a:t>
            </a:r>
            <a:endParaRPr lang="vi-VN" dirty="0"/>
          </a:p>
        </p:txBody>
      </p:sp>
      <p:sp>
        <p:nvSpPr>
          <p:cNvPr id="3" name="Content Placeholder 2"/>
          <p:cNvSpPr>
            <a:spLocks noGrp="1"/>
          </p:cNvSpPr>
          <p:nvPr>
            <p:ph idx="1"/>
          </p:nvPr>
        </p:nvSpPr>
        <p:spPr>
          <a:xfrm>
            <a:off x="235528" y="1302327"/>
            <a:ext cx="7938654" cy="4874636"/>
          </a:xfrm>
        </p:spPr>
        <p:txBody>
          <a:bodyPr/>
          <a:lstStyle/>
          <a:p>
            <a:r>
              <a:rPr lang="en-US" dirty="0"/>
              <a:t>An anterior cruciate ligament injury is the over-stretching or tearing of the anterior cruciate ligament (ACL) in the knee</a:t>
            </a:r>
            <a:r>
              <a:rPr lang="en-US" dirty="0" smtClean="0"/>
              <a:t>. </a:t>
            </a:r>
            <a:r>
              <a:rPr lang="en-US" dirty="0"/>
              <a:t>A tear may be partial or complete. </a:t>
            </a:r>
            <a:endParaRPr lang="en-US" dirty="0" smtClean="0"/>
          </a:p>
          <a:p>
            <a:r>
              <a:rPr lang="en-US" dirty="0"/>
              <a:t> In general, the incidence of ACL injury is higher in people who participate in high-risk sports, such as basketball, football, skiing, and soccer.</a:t>
            </a:r>
          </a:p>
          <a:p>
            <a:r>
              <a:rPr lang="en-US" dirty="0"/>
              <a:t>In the </a:t>
            </a:r>
            <a:r>
              <a:rPr lang="en-US" dirty="0" smtClean="0"/>
              <a:t>US, ACL </a:t>
            </a:r>
            <a:r>
              <a:rPr lang="en-US" dirty="0"/>
              <a:t>injuries total between 100 000 and 200 000 yearly, making this the most common ligament </a:t>
            </a:r>
            <a:r>
              <a:rPr lang="en-US" dirty="0" smtClean="0"/>
              <a:t>injury.</a:t>
            </a:r>
          </a:p>
        </p:txBody>
      </p:sp>
      <p:pic>
        <p:nvPicPr>
          <p:cNvPr id="1026" name="Picture 2" descr="ACL t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1164" y="1565562"/>
            <a:ext cx="3809710" cy="3780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20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Anterior cruciate ligament</a:t>
            </a:r>
            <a:endParaRPr lang="vi-VN" dirty="0"/>
          </a:p>
        </p:txBody>
      </p:sp>
      <p:sp>
        <p:nvSpPr>
          <p:cNvPr id="3" name="Content Placeholder 2"/>
          <p:cNvSpPr>
            <a:spLocks noGrp="1"/>
          </p:cNvSpPr>
          <p:nvPr>
            <p:ph idx="1"/>
          </p:nvPr>
        </p:nvSpPr>
        <p:spPr>
          <a:xfrm>
            <a:off x="346364" y="1825625"/>
            <a:ext cx="6844145" cy="4351338"/>
          </a:xfrm>
        </p:spPr>
        <p:txBody>
          <a:bodyPr>
            <a:normAutofit lnSpcReduction="10000"/>
          </a:bodyPr>
          <a:lstStyle/>
          <a:p>
            <a:r>
              <a:rPr lang="en-US" dirty="0" smtClean="0"/>
              <a:t>The anterior cruciate ligament is a band of dense connective tissue which courses from the femur to the tibia.</a:t>
            </a:r>
          </a:p>
          <a:p>
            <a:r>
              <a:rPr lang="en-US" dirty="0" smtClean="0"/>
              <a:t>ACL into two parts, the anteromedial bundle (AMB) and the posterolateral bundle (PLB).</a:t>
            </a:r>
          </a:p>
          <a:p>
            <a:r>
              <a:rPr lang="en-US" dirty="0"/>
              <a:t>The ACL is composed of type I collagen fibers. </a:t>
            </a:r>
            <a:endParaRPr lang="en-US" dirty="0" smtClean="0"/>
          </a:p>
          <a:p>
            <a:r>
              <a:rPr lang="en-US" dirty="0"/>
              <a:t>the ACL in the femoral intercondylar notch. The mean length is 32 mm (range, 22–41 mm</a:t>
            </a:r>
            <a:r>
              <a:rPr lang="en-US" dirty="0" smtClean="0"/>
              <a:t>) </a:t>
            </a:r>
            <a:r>
              <a:rPr lang="en-US" dirty="0"/>
              <a:t>and the mean width is 10 mm (range, 7–12 mm). </a:t>
            </a:r>
            <a:endParaRPr lang="vi-VN" dirty="0"/>
          </a:p>
        </p:txBody>
      </p:sp>
      <p:pic>
        <p:nvPicPr>
          <p:cNvPr id="4" name="Picture 3"/>
          <p:cNvPicPr>
            <a:picLocks noChangeAspect="1"/>
          </p:cNvPicPr>
          <p:nvPr/>
        </p:nvPicPr>
        <p:blipFill>
          <a:blip r:embed="rId2"/>
          <a:stretch>
            <a:fillRect/>
          </a:stretch>
        </p:blipFill>
        <p:spPr>
          <a:xfrm>
            <a:off x="7523017" y="1593275"/>
            <a:ext cx="4393623" cy="3783590"/>
          </a:xfrm>
          <a:prstGeom prst="rect">
            <a:avLst/>
          </a:prstGeom>
        </p:spPr>
      </p:pic>
    </p:spTree>
    <p:extLst>
      <p:ext uri="{BB962C8B-B14F-4D97-AF65-F5344CB8AC3E}">
        <p14:creationId xmlns:p14="http://schemas.microsoft.com/office/powerpoint/2010/main" val="2992906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219" y="365125"/>
            <a:ext cx="11651672" cy="1325563"/>
          </a:xfrm>
        </p:spPr>
        <p:txBody>
          <a:bodyPr>
            <a:normAutofit fontScale="90000"/>
          </a:bodyPr>
          <a:lstStyle/>
          <a:p>
            <a:r>
              <a:rPr lang="vi-VN" b="1" i="1" dirty="0"/>
              <a:t>Diagnosis Anterior Cruciate Ligament (ACL) Injuries</a:t>
            </a:r>
            <a:br>
              <a:rPr lang="vi-VN" b="1" i="1" dirty="0"/>
            </a:br>
            <a:endParaRPr lang="vi-VN" b="1" i="1" dirty="0"/>
          </a:p>
        </p:txBody>
      </p:sp>
      <p:sp>
        <p:nvSpPr>
          <p:cNvPr id="3" name="Content Placeholder 2"/>
          <p:cNvSpPr>
            <a:spLocks noGrp="1"/>
          </p:cNvSpPr>
          <p:nvPr>
            <p:ph idx="1"/>
          </p:nvPr>
        </p:nvSpPr>
        <p:spPr>
          <a:xfrm>
            <a:off x="360219" y="1427018"/>
            <a:ext cx="10993581" cy="5209309"/>
          </a:xfrm>
        </p:spPr>
        <p:txBody>
          <a:bodyPr>
            <a:normAutofit lnSpcReduction="10000"/>
          </a:bodyPr>
          <a:lstStyle/>
          <a:p>
            <a:pPr>
              <a:buFont typeface="Wingdings" panose="05000000000000000000" pitchFamily="2" charset="2"/>
              <a:buChar char="Ø"/>
            </a:pPr>
            <a:r>
              <a:rPr lang="en-US" dirty="0"/>
              <a:t>Exploit the history of trauma, time, degree of influence on movement, assess function according to </a:t>
            </a:r>
            <a:r>
              <a:rPr lang="en-US" dirty="0" err="1"/>
              <a:t>Lyshome</a:t>
            </a:r>
            <a:r>
              <a:rPr lang="en-US" dirty="0"/>
              <a:t> </a:t>
            </a:r>
            <a:r>
              <a:rPr lang="en-US" dirty="0" err="1"/>
              <a:t>Gilquist</a:t>
            </a:r>
            <a:r>
              <a:rPr lang="en-US" dirty="0"/>
              <a:t> scale</a:t>
            </a:r>
            <a:r>
              <a:rPr lang="en-US" dirty="0" smtClean="0"/>
              <a:t>.</a:t>
            </a:r>
          </a:p>
          <a:p>
            <a:pPr>
              <a:buFont typeface="Wingdings" panose="05000000000000000000" pitchFamily="2" charset="2"/>
              <a:buChar char="Ø"/>
            </a:pPr>
            <a:r>
              <a:rPr lang="en-US" b="1" dirty="0"/>
              <a:t>Symptoms</a:t>
            </a:r>
          </a:p>
          <a:p>
            <a:r>
              <a:rPr lang="en-US" dirty="0"/>
              <a:t>Signs and symptoms of an ACL injury usually include:</a:t>
            </a:r>
          </a:p>
          <a:p>
            <a:r>
              <a:rPr lang="en-US" dirty="0"/>
              <a:t>A loud pop or a "popping" sensation in the knee</a:t>
            </a:r>
          </a:p>
          <a:p>
            <a:r>
              <a:rPr lang="en-US" dirty="0"/>
              <a:t>Severe pain and inability to continue activity</a:t>
            </a:r>
          </a:p>
          <a:p>
            <a:r>
              <a:rPr lang="en-US" dirty="0"/>
              <a:t>Rapid swelling</a:t>
            </a:r>
          </a:p>
          <a:p>
            <a:r>
              <a:rPr lang="en-US" dirty="0"/>
              <a:t>Loss of range of motion</a:t>
            </a:r>
          </a:p>
          <a:p>
            <a:r>
              <a:rPr lang="en-US" dirty="0"/>
              <a:t>A feeling of instability or "giving way" with weight bearing</a:t>
            </a:r>
          </a:p>
          <a:p>
            <a:pPr>
              <a:buFont typeface="Wingdings" panose="05000000000000000000" pitchFamily="2" charset="2"/>
              <a:buChar char="Ø"/>
            </a:pPr>
            <a:r>
              <a:rPr lang="en-US" dirty="0"/>
              <a:t>Clinical examination: Assess the condition of the knee joint by clinical examination methods such as: Lachman, anterior drawer, pivot shift </a:t>
            </a:r>
            <a:r>
              <a:rPr lang="en-US" dirty="0" smtClean="0"/>
              <a:t>test.</a:t>
            </a:r>
            <a:endParaRPr lang="vi-VN" dirty="0"/>
          </a:p>
        </p:txBody>
      </p:sp>
    </p:spTree>
    <p:extLst>
      <p:ext uri="{BB962C8B-B14F-4D97-AF65-F5344CB8AC3E}">
        <p14:creationId xmlns:p14="http://schemas.microsoft.com/office/powerpoint/2010/main" val="2821703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157306"/>
            <a:ext cx="10515600" cy="507711"/>
          </a:xfrm>
        </p:spPr>
        <p:txBody>
          <a:bodyPr>
            <a:normAutofit fontScale="90000"/>
          </a:bodyPr>
          <a:lstStyle/>
          <a:p>
            <a:pPr algn="ctr"/>
            <a:r>
              <a:rPr lang="en-US" b="1" dirty="0" smtClean="0"/>
              <a:t>Lachman test</a:t>
            </a:r>
            <a:endParaRPr lang="vi-VN" b="1" dirty="0"/>
          </a:p>
        </p:txBody>
      </p:sp>
      <p:sp>
        <p:nvSpPr>
          <p:cNvPr id="3" name="TextBox 2"/>
          <p:cNvSpPr txBox="1"/>
          <p:nvPr/>
        </p:nvSpPr>
        <p:spPr>
          <a:xfrm>
            <a:off x="290945" y="563561"/>
            <a:ext cx="7661564" cy="6370975"/>
          </a:xfrm>
          <a:prstGeom prst="rect">
            <a:avLst/>
          </a:prstGeom>
          <a:noFill/>
        </p:spPr>
        <p:txBody>
          <a:bodyPr wrap="square" rtlCol="0">
            <a:spAutoFit/>
          </a:bodyPr>
          <a:lstStyle/>
          <a:p>
            <a:r>
              <a:rPr lang="en-US" sz="2400" b="1" dirty="0" smtClean="0"/>
              <a:t>Technique:</a:t>
            </a:r>
          </a:p>
          <a:p>
            <a:pPr marL="342900" indent="-342900">
              <a:buFont typeface="Wingdings" panose="05000000000000000000" pitchFamily="2" charset="2"/>
              <a:buChar char="Ø"/>
            </a:pPr>
            <a:r>
              <a:rPr lang="en-US" sz="2400" dirty="0" smtClean="0"/>
              <a:t>Lie </a:t>
            </a:r>
            <a:r>
              <a:rPr lang="en-US" sz="2400" dirty="0"/>
              <a:t>the patient supine on the bed. Place the patient's knee in about 20-30 degrees flexion. According to Bates' Guide to Physical Examination, the leg should also be externally rotated slightly. The examiner should place one hand behind the tibia and the other on the patient's thigh. It is important that the examiner's thumb be on the </a:t>
            </a:r>
            <a:r>
              <a:rPr lang="en-US" sz="2400" dirty="0" err="1"/>
              <a:t>tibial</a:t>
            </a:r>
            <a:r>
              <a:rPr lang="en-US" sz="2400" dirty="0"/>
              <a:t> tuberosity. On pulling the tibia anteriorly, an intact ACL should prevent forward translational movement of the tibia on the </a:t>
            </a:r>
            <a:r>
              <a:rPr lang="en-US" sz="2400" dirty="0" smtClean="0"/>
              <a:t>femur.</a:t>
            </a:r>
            <a:endParaRPr lang="en-US" sz="2400" dirty="0"/>
          </a:p>
          <a:p>
            <a:pPr marL="342900" indent="-342900">
              <a:buFont typeface="Wingdings" panose="05000000000000000000" pitchFamily="2" charset="2"/>
              <a:buChar char="Ø"/>
            </a:pPr>
            <a:r>
              <a:rPr lang="en-US" sz="2400" dirty="0"/>
              <a:t>Anterior translation of the tibia associated with a soft or a mushy end-feel indicates a positive test. More than about 2mm of anterior translation compared to the uninvolved knee suggests a torn </a:t>
            </a:r>
            <a:r>
              <a:rPr lang="en-US" sz="2400" dirty="0" smtClean="0"/>
              <a:t>ACL, </a:t>
            </a:r>
            <a:r>
              <a:rPr lang="en-US" sz="2400" dirty="0"/>
              <a:t>as does 10mm of total anterior translation. An instrument called a "KT-1000" can be used to determine the magnitude of movement in millimeters.</a:t>
            </a:r>
            <a:endParaRPr lang="vi-VN" sz="2400" dirty="0"/>
          </a:p>
        </p:txBody>
      </p:sp>
    </p:spTree>
    <p:extLst>
      <p:ext uri="{BB962C8B-B14F-4D97-AF65-F5344CB8AC3E}">
        <p14:creationId xmlns:p14="http://schemas.microsoft.com/office/powerpoint/2010/main" val="785780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8548"/>
          </a:xfrm>
        </p:spPr>
        <p:txBody>
          <a:bodyPr>
            <a:normAutofit fontScale="90000"/>
          </a:bodyPr>
          <a:lstStyle/>
          <a:p>
            <a:pPr algn="ctr"/>
            <a:r>
              <a:rPr lang="vi-VN" b="1" dirty="0"/>
              <a:t>Anterior Drawer </a:t>
            </a:r>
            <a:r>
              <a:rPr lang="vi-VN" b="1" dirty="0" smtClean="0"/>
              <a:t>Test</a:t>
            </a:r>
            <a:endParaRPr lang="vi-VN" dirty="0"/>
          </a:p>
        </p:txBody>
      </p:sp>
      <p:sp>
        <p:nvSpPr>
          <p:cNvPr id="3" name="Rectangle 2"/>
          <p:cNvSpPr/>
          <p:nvPr/>
        </p:nvSpPr>
        <p:spPr>
          <a:xfrm>
            <a:off x="290945" y="926596"/>
            <a:ext cx="6927272" cy="5262979"/>
          </a:xfrm>
          <a:prstGeom prst="rect">
            <a:avLst/>
          </a:prstGeom>
        </p:spPr>
        <p:txBody>
          <a:bodyPr wrap="square">
            <a:spAutoFit/>
          </a:bodyPr>
          <a:lstStyle/>
          <a:p>
            <a:r>
              <a:rPr lang="en-US" sz="2400" b="1"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rPr>
              <a:t>Technique:</a:t>
            </a:r>
          </a:p>
          <a:p>
            <a:pPr marL="342900" indent="-342900">
              <a:buFont typeface="Wingdings" panose="05000000000000000000" pitchFamily="2" charset="2"/>
              <a:buChar char="Ø"/>
            </a:pP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T</a:t>
            </a:r>
            <a:r>
              <a:rPr lang="en-US" sz="2400"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rPr>
              <a:t>he </a:t>
            </a: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patient lies supine on a plinth with their hips flexed to 45 degrees, his/her knees flexed to 90 degrees, and feet flat on the plinth. The examiner sits on the toes of the tested extremity to help stabilize it. The examiner grasps the proximal lower leg, just below the </a:t>
            </a:r>
            <a:r>
              <a:rPr lang="en-US" sz="2400" dirty="0" err="1">
                <a:solidFill>
                  <a:srgbClr val="020621"/>
                </a:solidFill>
                <a:latin typeface="Times New Roman" panose="02020603050405020304" pitchFamily="18" charset="0"/>
                <a:ea typeface="Tahoma" panose="020B0604030504040204" pitchFamily="34" charset="0"/>
                <a:cs typeface="Times New Roman" panose="02020603050405020304" pitchFamily="18" charset="0"/>
              </a:rPr>
              <a:t>tibial</a:t>
            </a: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 plateau or </a:t>
            </a:r>
            <a:r>
              <a:rPr lang="en-US" sz="2400" dirty="0" err="1">
                <a:solidFill>
                  <a:srgbClr val="020621"/>
                </a:solidFill>
                <a:latin typeface="Times New Roman" panose="02020603050405020304" pitchFamily="18" charset="0"/>
                <a:ea typeface="Tahoma" panose="020B0604030504040204" pitchFamily="34" charset="0"/>
                <a:cs typeface="Times New Roman" panose="02020603050405020304" pitchFamily="18" charset="0"/>
              </a:rPr>
              <a:t>tibiofemoral</a:t>
            </a: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 joint line, and attempts to translate the lower leg anteriorly. </a:t>
            </a:r>
            <a:endParaRPr lang="en-US" sz="2400"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endParaRPr>
          </a:p>
          <a:p>
            <a:pPr marL="342900" indent="-342900">
              <a:buFont typeface="Wingdings" panose="05000000000000000000" pitchFamily="2" charset="2"/>
              <a:buChar char="Ø"/>
            </a:pPr>
            <a:r>
              <a:rPr lang="en-US" sz="2400"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rPr>
              <a:t>The </a:t>
            </a: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test is considered positive if there is a lack of end feel or excessive anterior translation relative to the contralateral </a:t>
            </a:r>
            <a:r>
              <a:rPr lang="en-US" sz="2400"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rPr>
              <a:t>side.</a:t>
            </a:r>
            <a:r>
              <a:rPr lang="en-US" sz="2400" baseline="30000" dirty="0">
                <a:solidFill>
                  <a:srgbClr val="2752FF"/>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smtClean="0">
                <a:solidFill>
                  <a:srgbClr val="020621"/>
                </a:solidFill>
                <a:latin typeface="Times New Roman" panose="02020603050405020304" pitchFamily="18" charset="0"/>
                <a:ea typeface="Tahoma" panose="020B0604030504040204" pitchFamily="34" charset="0"/>
                <a:cs typeface="Times New Roman" panose="02020603050405020304" pitchFamily="18" charset="0"/>
              </a:rPr>
              <a:t>Theoretically</a:t>
            </a:r>
            <a:r>
              <a:rPr lang="en-US" sz="2400" dirty="0">
                <a:solidFill>
                  <a:srgbClr val="020621"/>
                </a:solidFill>
                <a:latin typeface="Times New Roman" panose="02020603050405020304" pitchFamily="18" charset="0"/>
                <a:ea typeface="Tahoma" panose="020B0604030504040204" pitchFamily="34" charset="0"/>
                <a:cs typeface="Times New Roman" panose="02020603050405020304" pitchFamily="18" charset="0"/>
              </a:rPr>
              <a:t>, the anterior translation if less than 6mm. If it is more than 6mm, the test is considered positive.</a:t>
            </a:r>
            <a:endParaRPr lang="vi-VN" sz="24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84890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fontScale="90000"/>
          </a:bodyPr>
          <a:lstStyle/>
          <a:p>
            <a:pPr algn="ctr"/>
            <a:r>
              <a:rPr lang="vi-VN" b="1" dirty="0"/>
              <a:t>Pivot Shift </a:t>
            </a:r>
            <a:r>
              <a:rPr lang="vi-VN" b="1" dirty="0" smtClean="0"/>
              <a:t>Test</a:t>
            </a:r>
            <a:endParaRPr lang="vi-VN" dirty="0"/>
          </a:p>
        </p:txBody>
      </p:sp>
      <p:sp>
        <p:nvSpPr>
          <p:cNvPr id="3" name="TextBox 2"/>
          <p:cNvSpPr txBox="1"/>
          <p:nvPr/>
        </p:nvSpPr>
        <p:spPr>
          <a:xfrm>
            <a:off x="290944" y="1183067"/>
            <a:ext cx="7564582" cy="4693593"/>
          </a:xfrm>
          <a:prstGeom prst="rect">
            <a:avLst/>
          </a:prstGeom>
          <a:noFill/>
        </p:spPr>
        <p:txBody>
          <a:bodyPr wrap="square" rtlCol="0">
            <a:spAutoFit/>
          </a:bodyPr>
          <a:lstStyle/>
          <a:p>
            <a:pPr>
              <a:lnSpc>
                <a:spcPct val="150000"/>
              </a:lnSpc>
            </a:pPr>
            <a:r>
              <a:rPr lang="en-US" sz="2600" b="1" dirty="0" smtClean="0"/>
              <a:t>Technique:</a:t>
            </a:r>
          </a:p>
          <a:p>
            <a:pPr marL="342900" indent="-342900">
              <a:buFont typeface="Wingdings" panose="05000000000000000000" pitchFamily="2" charset="2"/>
              <a:buChar char="Ø"/>
            </a:pPr>
            <a:r>
              <a:rPr lang="en-US" sz="2600" dirty="0" smtClean="0"/>
              <a:t>The </a:t>
            </a:r>
            <a:r>
              <a:rPr lang="en-US" sz="2600" dirty="0"/>
              <a:t>patient lies supine with legs relaxed. The examiner grasps the heel of the involved leg with examiners opposite hand placed laterally on the proximal tibia just distal to the knee. The examiner then applies a valgus stress and an axial load while internally rotating the tibia as the knee is moved into flexion from a fully extended position. </a:t>
            </a:r>
          </a:p>
          <a:p>
            <a:pPr marL="342900" indent="-342900">
              <a:buFont typeface="Wingdings" panose="05000000000000000000" pitchFamily="2" charset="2"/>
              <a:buChar char="Ø"/>
            </a:pPr>
            <a:r>
              <a:rPr lang="en-US" sz="2600" dirty="0" smtClean="0"/>
              <a:t>A </a:t>
            </a:r>
            <a:r>
              <a:rPr lang="en-US" sz="2600" dirty="0"/>
              <a:t>positive test is indicated by subluxation of the tibia while the femur rotates externally followed by a reduction of the tibia at 30-40 degrees of flexion.</a:t>
            </a:r>
            <a:endParaRPr lang="vi-VN" sz="2600" dirty="0"/>
          </a:p>
        </p:txBody>
      </p:sp>
    </p:spTree>
    <p:extLst>
      <p:ext uri="{BB962C8B-B14F-4D97-AF65-F5344CB8AC3E}">
        <p14:creationId xmlns:p14="http://schemas.microsoft.com/office/powerpoint/2010/main" val="1553558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MRI</a:t>
            </a:r>
            <a:endParaRPr lang="vi-VN" b="1" dirty="0"/>
          </a:p>
        </p:txBody>
      </p:sp>
      <p:sp>
        <p:nvSpPr>
          <p:cNvPr id="3" name="Content Placeholder 2"/>
          <p:cNvSpPr>
            <a:spLocks noGrp="1"/>
          </p:cNvSpPr>
          <p:nvPr>
            <p:ph idx="1"/>
          </p:nvPr>
        </p:nvSpPr>
        <p:spPr>
          <a:xfrm>
            <a:off x="581892" y="1825625"/>
            <a:ext cx="7162800" cy="4351338"/>
          </a:xfrm>
        </p:spPr>
        <p:txBody>
          <a:bodyPr/>
          <a:lstStyle/>
          <a:p>
            <a:r>
              <a:rPr lang="en-US" dirty="0"/>
              <a:t>Evaluation of images of ACL lesions, meniscus, articular cartilage damage, knee anatomical </a:t>
            </a:r>
            <a:r>
              <a:rPr lang="en-US" dirty="0" smtClean="0"/>
              <a:t>structure,…</a:t>
            </a:r>
          </a:p>
          <a:p>
            <a:r>
              <a:rPr lang="en-US" dirty="0"/>
              <a:t>Complete rupture of the anterior cruciate ligament is characterized by complete discontinuity of the ligament's fibers and increased signal in its path.</a:t>
            </a:r>
            <a:endParaRPr lang="vi-VN" dirty="0"/>
          </a:p>
        </p:txBody>
      </p:sp>
      <p:pic>
        <p:nvPicPr>
          <p:cNvPr id="1026" name="Picture 2" descr="MRI of ACL t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6630" y="1027906"/>
            <a:ext cx="3810000" cy="4819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63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291" y="212725"/>
            <a:ext cx="11485418" cy="1325563"/>
          </a:xfrm>
        </p:spPr>
        <p:txBody>
          <a:bodyPr>
            <a:normAutofit/>
          </a:bodyPr>
          <a:lstStyle/>
          <a:p>
            <a:pPr algn="ctr"/>
            <a:r>
              <a:rPr lang="vi-VN" sz="3600" dirty="0" smtClean="0"/>
              <a:t>Indications &amp; </a:t>
            </a:r>
            <a:r>
              <a:rPr lang="en-US" sz="3600" b="1" dirty="0"/>
              <a:t>Contraindicated </a:t>
            </a:r>
            <a:r>
              <a:rPr lang="vi-VN" sz="3600" dirty="0" smtClean="0"/>
              <a:t>for anterior cruciate ligament reconstruction</a:t>
            </a:r>
            <a:endParaRPr lang="vi-VN" sz="3600" dirty="0"/>
          </a:p>
        </p:txBody>
      </p:sp>
      <p:sp>
        <p:nvSpPr>
          <p:cNvPr id="3" name="Content Placeholder 2"/>
          <p:cNvSpPr>
            <a:spLocks noGrp="1"/>
          </p:cNvSpPr>
          <p:nvPr>
            <p:ph idx="1"/>
          </p:nvPr>
        </p:nvSpPr>
        <p:spPr>
          <a:xfrm>
            <a:off x="353291" y="1538288"/>
            <a:ext cx="11367654" cy="4638675"/>
          </a:xfrm>
        </p:spPr>
        <p:txBody>
          <a:bodyPr>
            <a:normAutofit/>
          </a:bodyPr>
          <a:lstStyle/>
          <a:p>
            <a:pPr marL="0" indent="0">
              <a:buNone/>
            </a:pPr>
            <a:r>
              <a:rPr lang="vi-VN" b="1" dirty="0"/>
              <a:t>Indications </a:t>
            </a:r>
            <a:endParaRPr lang="vi-VN" b="1" dirty="0" smtClean="0"/>
          </a:p>
          <a:p>
            <a:r>
              <a:rPr lang="vi-VN" dirty="0" smtClean="0"/>
              <a:t>A simple anterior cruciate ligament rupture causes knee instability</a:t>
            </a:r>
            <a:endParaRPr lang="en-US" dirty="0" smtClean="0"/>
          </a:p>
          <a:p>
            <a:r>
              <a:rPr lang="en-US" dirty="0" smtClean="0"/>
              <a:t>Ligament rupture with other associated injuries of the knee joint (multi-ligament, meniscus)</a:t>
            </a:r>
            <a:endParaRPr lang="vi-VN" dirty="0" smtClean="0"/>
          </a:p>
          <a:p>
            <a:pPr marL="0" indent="0">
              <a:buNone/>
            </a:pPr>
            <a:r>
              <a:rPr lang="en-US" b="1" dirty="0" smtClean="0"/>
              <a:t>Contraindicated</a:t>
            </a:r>
            <a:endParaRPr lang="vi-VN" b="1" dirty="0" smtClean="0"/>
          </a:p>
          <a:p>
            <a:r>
              <a:rPr lang="en-US" dirty="0"/>
              <a:t>ACL reconstruction is contraindicated in patients with partial tears, minimal instability and no joint laxity on examination. </a:t>
            </a:r>
            <a:endParaRPr lang="en-US" dirty="0" smtClean="0"/>
          </a:p>
          <a:p>
            <a:r>
              <a:rPr lang="en-US" dirty="0" smtClean="0"/>
              <a:t>It </a:t>
            </a:r>
            <a:r>
              <a:rPr lang="en-US" dirty="0"/>
              <a:t>is also contraindicated in elderly, low-demand patients with minimal instability, patients with knee malalignment and associated comorbidities that make surgical intervention </a:t>
            </a:r>
            <a:r>
              <a:rPr lang="en-US" dirty="0" smtClean="0"/>
              <a:t>unsafe. </a:t>
            </a:r>
          </a:p>
        </p:txBody>
      </p:sp>
    </p:spTree>
    <p:extLst>
      <p:ext uri="{BB962C8B-B14F-4D97-AF65-F5344CB8AC3E}">
        <p14:creationId xmlns:p14="http://schemas.microsoft.com/office/powerpoint/2010/main" val="1232679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1389</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Tahoma</vt:lpstr>
      <vt:lpstr>Times New Roman</vt:lpstr>
      <vt:lpstr>Wingdings</vt:lpstr>
      <vt:lpstr>Office Theme</vt:lpstr>
      <vt:lpstr>TOPIC ANTERIOR CRUCIATE LIGAMENT RECONSTRUCTION</vt:lpstr>
      <vt:lpstr>Overview</vt:lpstr>
      <vt:lpstr>Anterior cruciate ligament</vt:lpstr>
      <vt:lpstr>Diagnosis Anterior Cruciate Ligament (ACL) Injuries </vt:lpstr>
      <vt:lpstr>Lachman test</vt:lpstr>
      <vt:lpstr>Anterior Drawer Test</vt:lpstr>
      <vt:lpstr>Pivot Shift Test</vt:lpstr>
      <vt:lpstr>MRI</vt:lpstr>
      <vt:lpstr>Indications &amp; Contraindicated for anterior cruciate ligament reconstruction</vt:lpstr>
      <vt:lpstr>Methods by way of bone tunneling (inside out, outside in, all inside,..) </vt:lpstr>
      <vt:lpstr>Methods according to the anatomical structure of the ACL</vt:lpstr>
      <vt:lpstr>PowerPoint Presentation</vt:lpstr>
      <vt:lpstr>Techniques according to the source of grafts using reconstruction of the ACL</vt:lpstr>
      <vt:lpstr>PowerPoint Presentation</vt:lpstr>
      <vt:lpstr>Techniques in the way of fixing the puzzle piece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37</cp:revision>
  <dcterms:created xsi:type="dcterms:W3CDTF">2022-09-03T16:21:47Z</dcterms:created>
  <dcterms:modified xsi:type="dcterms:W3CDTF">2022-09-07T01:48:41Z</dcterms:modified>
</cp:coreProperties>
</file>